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9" r:id="rId6"/>
    <p:sldId id="270" r:id="rId7"/>
    <p:sldId id="271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2" autoAdjust="0"/>
  </p:normalViewPr>
  <p:slideViewPr>
    <p:cSldViewPr>
      <p:cViewPr varScale="1">
        <p:scale>
          <a:sx n="71" d="100"/>
          <a:sy n="71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Holidays</a:t>
            </a:r>
            <a:r>
              <a:rPr lang="en-US" baseline="0" dirty="0" smtClean="0"/>
              <a:t> are celebrated differently by different cultures and families.  Your family might celebrate different holidays than other families.  You might eat a special meal, so visit someone, or even dress up!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don’t only celebrate holidays.  We can also celebrate when we are happy about something.  For example, you might celebrate a team winning, getting good grades, or the end of the school year!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4D04-DB6F-4C7D-B9C8-56011C5E85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jpeg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hjlMkxe1Wc" TargetMode="External"/><Relationship Id="rId2" Type="http://schemas.openxmlformats.org/officeDocument/2006/relationships/hyperlink" Target="http://www.youtube.com/watch?v=_BF8ZH_Hut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7432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1.4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Meet Rosina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111" t="21333" r="26111" b="6667"/>
          <a:stretch>
            <a:fillRect/>
          </a:stretch>
        </p:blipFill>
        <p:spPr bwMode="auto">
          <a:xfrm>
            <a:off x="381000" y="533400"/>
            <a:ext cx="449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We celebrate when we win a game!</a:t>
            </a:r>
          </a:p>
          <a:p>
            <a:pPr>
              <a:buNone/>
            </a:pPr>
            <a:r>
              <a:rPr lang="en-US" dirty="0" smtClean="0"/>
              <a:t>Meaning: To </a:t>
            </a:r>
            <a:r>
              <a:rPr lang="en-US" dirty="0" smtClean="0"/>
              <a:t>show that something is important in a special way</a:t>
            </a:r>
          </a:p>
          <a:p>
            <a:pPr>
              <a:buNone/>
            </a:pPr>
            <a:r>
              <a:rPr lang="en-US" b="1" dirty="0" smtClean="0"/>
              <a:t>Fourth of July				Valentine’s Day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Christmas</a:t>
            </a:r>
            <a:r>
              <a:rPr lang="en-US" dirty="0" smtClean="0"/>
              <a:t>					</a:t>
            </a:r>
            <a:r>
              <a:rPr lang="en-US" b="1" dirty="0" smtClean="0"/>
              <a:t>Halloween</a:t>
            </a:r>
            <a:endParaRPr lang="en-US" b="1" dirty="0"/>
          </a:p>
        </p:txBody>
      </p:sp>
      <p:pic>
        <p:nvPicPr>
          <p:cNvPr id="4097" name="Picture 1" descr="C:\Documents and Settings\jlbuckmaster\Local Settings\Temporary Internet Files\Content.IE5\N2OZU5FX\MP9004480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990600" cy="1467555"/>
          </a:xfrm>
          <a:prstGeom prst="rect">
            <a:avLst/>
          </a:prstGeom>
          <a:noFill/>
        </p:spPr>
      </p:pic>
      <p:pic>
        <p:nvPicPr>
          <p:cNvPr id="4098" name="Picture 2" descr="C:\Documents and Settings\jlbuckmaster\Local Settings\Temporary Internet Files\Content.IE5\JCCFKX5B\MP90044802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429000"/>
            <a:ext cx="990600" cy="1467556"/>
          </a:xfrm>
          <a:prstGeom prst="rect">
            <a:avLst/>
          </a:prstGeom>
          <a:noFill/>
        </p:spPr>
      </p:pic>
      <p:pic>
        <p:nvPicPr>
          <p:cNvPr id="4101" name="Picture 5" descr="C:\Documents and Settings\jlbuckmaster\Local Settings\Temporary Internet Files\Content.IE5\YFY2U4TX\MC9004399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1" y="5562600"/>
            <a:ext cx="777318" cy="1089025"/>
          </a:xfrm>
          <a:prstGeom prst="rect">
            <a:avLst/>
          </a:prstGeom>
          <a:noFill/>
        </p:spPr>
      </p:pic>
      <p:pic>
        <p:nvPicPr>
          <p:cNvPr id="4102" name="Picture 6" descr="C:\Documents and Settings\jlbuckmaster\Local Settings\Temporary Internet Files\Content.IE5\N2OZU5FX\MC90043976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800600"/>
            <a:ext cx="1905000" cy="1905000"/>
          </a:xfrm>
          <a:prstGeom prst="rect">
            <a:avLst/>
          </a:prstGeom>
          <a:noFill/>
        </p:spPr>
      </p:pic>
      <p:pic>
        <p:nvPicPr>
          <p:cNvPr id="4104" name="Picture 8" descr="C:\Documents and Settings\jlbuckmaster\Local Settings\Temporary Internet Files\Content.IE5\NQXSRIGI\MC90024559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733800"/>
            <a:ext cx="896112" cy="785470"/>
          </a:xfrm>
          <a:prstGeom prst="rect">
            <a:avLst/>
          </a:prstGeom>
          <a:noFill/>
        </p:spPr>
      </p:pic>
      <p:pic>
        <p:nvPicPr>
          <p:cNvPr id="4105" name="Picture 9" descr="C:\Documents and Settings\jlbuckmaster\Local Settings\Temporary Internet Files\Content.IE5\NQXSRIGI\MC90038717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581400"/>
            <a:ext cx="990600" cy="990600"/>
          </a:xfrm>
          <a:prstGeom prst="rect">
            <a:avLst/>
          </a:prstGeom>
          <a:noFill/>
        </p:spPr>
      </p:pic>
      <p:pic>
        <p:nvPicPr>
          <p:cNvPr id="4106" name="Picture 10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5410200"/>
            <a:ext cx="1346278" cy="1104900"/>
          </a:xfrm>
          <a:prstGeom prst="rect">
            <a:avLst/>
          </a:prstGeom>
          <a:noFill/>
        </p:spPr>
      </p:pic>
      <p:pic>
        <p:nvPicPr>
          <p:cNvPr id="4107" name="Picture 11" descr="C:\Documents and Settings\jlbuckmaster\Local Settings\Temporary Internet Files\Content.IE5\NQXSRIGI\MC900155272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5334000"/>
            <a:ext cx="1804111" cy="117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915400" cy="45720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I like to paint using watercolors.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				             </a:t>
            </a:r>
            <a:r>
              <a:rPr lang="en-US" dirty="0" smtClean="0"/>
              <a:t>watercolor painting</a:t>
            </a:r>
            <a:endParaRPr lang="en-US" dirty="0"/>
          </a:p>
        </p:txBody>
      </p:sp>
      <p:pic>
        <p:nvPicPr>
          <p:cNvPr id="5126" name="Picture 6" descr="http://www.mrspollyrogers.com/wp-content/uploads/2012/11/Watercolors-b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617882" cy="3505200"/>
          </a:xfrm>
          <a:prstGeom prst="rect">
            <a:avLst/>
          </a:prstGeom>
          <a:noFill/>
        </p:spPr>
      </p:pic>
      <p:pic>
        <p:nvPicPr>
          <p:cNvPr id="5128" name="Picture 8" descr="http://t1.gstatic.com/images?q=tbn:ANd9GcQh8sAHsxy48Gkc0iU7vehC46UhXeP1Xwwj_Nth6BhHqu9oPhzf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62476"/>
            <a:ext cx="44196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rugby</a:t>
            </a:r>
            <a:endParaRPr lang="en-US" dirty="0"/>
          </a:p>
        </p:txBody>
      </p:sp>
      <p:pic>
        <p:nvPicPr>
          <p:cNvPr id="26628" name="Picture 4" descr="C:\Documents and Settings\jlbuckmaster\Local Settings\Temporary Internet Files\Content.IE5\G1YBYLJ7\MP9004487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505200" cy="2199263"/>
          </a:xfrm>
          <a:prstGeom prst="rect">
            <a:avLst/>
          </a:prstGeom>
          <a:noFill/>
        </p:spPr>
      </p:pic>
      <p:pic>
        <p:nvPicPr>
          <p:cNvPr id="4098" name="Picture 2" descr="http://25.media.tumblr.com/e8677f1a3f5af3fbd81154ad453be336/tumblr_mpdt3myA5k1sn0te7o1_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93696"/>
            <a:ext cx="5248275" cy="3064279"/>
          </a:xfrm>
          <a:prstGeom prst="rect">
            <a:avLst/>
          </a:prstGeom>
          <a:noFill/>
        </p:spPr>
      </p:pic>
      <p:pic>
        <p:nvPicPr>
          <p:cNvPr id="4100" name="Picture 4" descr="http://www.dinosoria.com/cliparts_transpa/rugby_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2743200" cy="2072374"/>
          </a:xfrm>
          <a:prstGeom prst="rect">
            <a:avLst/>
          </a:prstGeom>
          <a:noFill/>
        </p:spPr>
      </p:pic>
      <p:pic>
        <p:nvPicPr>
          <p:cNvPr id="4102" name="Picture 6" descr="http://dididou.fr/coloriage/sport/rugby/rugby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57200"/>
            <a:ext cx="1499000" cy="222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nlpsportpro.com/wp-content/uploads/2009/08/4009281_thumbnai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713" y="1295400"/>
            <a:ext cx="3505687" cy="3429000"/>
          </a:xfrm>
          <a:prstGeom prst="rect">
            <a:avLst/>
          </a:prstGeom>
          <a:noFill/>
        </p:spPr>
      </p:pic>
      <p:pic>
        <p:nvPicPr>
          <p:cNvPr id="3080" name="Picture 8" descr="http://4.bp.blogspot.com/_po-ds5fkfbs/ShpETKuHSHI/AAAAAAAAAYA/GfTkErn3FKc/s400/manchester-united-club-world-cup-wi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5029200" cy="3771900"/>
          </a:xfrm>
          <a:prstGeom prst="rect">
            <a:avLst/>
          </a:prstGeom>
          <a:noFill/>
        </p:spPr>
      </p:pic>
      <p:pic>
        <p:nvPicPr>
          <p:cNvPr id="3078" name="Picture 6" descr="http://thelast1augh.files.wordpress.com/2010/06/world_cup_trophy.jpg?w=4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1981200" cy="1882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4" name="Picture 2" descr="http://www.psdgraphics.com/wp-content/uploads/2010/10/trophy.jpg"/>
          <p:cNvPicPr>
            <a:picLocks noChangeAspect="1" noChangeArrowheads="1"/>
          </p:cNvPicPr>
          <p:nvPr/>
        </p:nvPicPr>
        <p:blipFill>
          <a:blip r:embed="rId5" cstate="print"/>
          <a:srcRect l="22246" r="16576"/>
          <a:stretch>
            <a:fillRect/>
          </a:stretch>
        </p:blipFill>
        <p:spPr bwMode="auto">
          <a:xfrm>
            <a:off x="7715955" y="4191000"/>
            <a:ext cx="1428045" cy="1752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(hair) bun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2.bp.blogspot.com/_9uk7Q0ggJz8/TK59_mI_eII/AAAAAAAAAZM/-sTjQAnvUmA/s1600/classic%2520bun%2520chignon.jpeg"/>
          <p:cNvPicPr>
            <a:picLocks noChangeAspect="1" noChangeArrowheads="1"/>
          </p:cNvPicPr>
          <p:nvPr/>
        </p:nvPicPr>
        <p:blipFill>
          <a:blip r:embed="rId2" cstate="print"/>
          <a:srcRect l="68493" t="57905"/>
          <a:stretch>
            <a:fillRect/>
          </a:stretch>
        </p:blipFill>
        <p:spPr bwMode="auto">
          <a:xfrm>
            <a:off x="304800" y="1981200"/>
            <a:ext cx="1752600" cy="2105025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TrZQxtXPTj6K8Qr98Ukfq3zaat7gKYe4mxi2G8RrY8HkDpjs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19600"/>
            <a:ext cx="2705100" cy="1685926"/>
          </a:xfrm>
          <a:prstGeom prst="rect">
            <a:avLst/>
          </a:prstGeom>
          <a:noFill/>
        </p:spPr>
      </p:pic>
      <p:pic>
        <p:nvPicPr>
          <p:cNvPr id="28678" name="Picture 6" descr="http://t0.gstatic.com/images?q=tbn:ANd9GcQuiYQiWZsEIsE-ySwxCenXsmfeFjZOLoJmJFHPKwYIBYRBc-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95400"/>
            <a:ext cx="1743075" cy="2619375"/>
          </a:xfrm>
          <a:prstGeom prst="rect">
            <a:avLst/>
          </a:prstGeom>
          <a:noFill/>
        </p:spPr>
      </p:pic>
      <p:pic>
        <p:nvPicPr>
          <p:cNvPr id="28680" name="Picture 8" descr="http://t3.gstatic.com/images?q=tbn:ANd9GcSA5pBkQl7r16JzKHbbBbu0TJDfGVZm4gInlj6h55mbgr0sjfX9"/>
          <p:cNvPicPr>
            <a:picLocks noChangeAspect="1" noChangeArrowheads="1"/>
          </p:cNvPicPr>
          <p:nvPr/>
        </p:nvPicPr>
        <p:blipFill>
          <a:blip r:embed="rId5" cstate="print"/>
          <a:srcRect b="48980"/>
          <a:stretch>
            <a:fillRect/>
          </a:stretch>
        </p:blipFill>
        <p:spPr bwMode="auto">
          <a:xfrm>
            <a:off x="5867400" y="2057400"/>
            <a:ext cx="2484674" cy="1905000"/>
          </a:xfrm>
          <a:prstGeom prst="rect">
            <a:avLst/>
          </a:prstGeom>
          <a:noFill/>
        </p:spPr>
      </p:pic>
      <p:pic>
        <p:nvPicPr>
          <p:cNvPr id="28682" name="Picture 10" descr="http://t3.gstatic.com/images?q=tbn:ANd9GcSFWU1ND_mLXTBpYqkpIZc3EfbMfVM-nzzpAlv-l9d4TU36Y3Xi0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267200"/>
            <a:ext cx="2362200" cy="193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We learn about different cultures</a:t>
            </a:r>
          </a:p>
          <a:p>
            <a:pPr>
              <a:buNone/>
            </a:pPr>
            <a:r>
              <a:rPr lang="en-US" dirty="0" smtClean="0"/>
              <a:t>Meaning: The </a:t>
            </a:r>
            <a:r>
              <a:rPr lang="en-US" dirty="0" smtClean="0"/>
              <a:t>arts, beliefs, and customs that make up a way of life for a group </a:t>
            </a:r>
            <a:r>
              <a:rPr lang="en-US" dirty="0" smtClean="0"/>
              <a:t>of people</a:t>
            </a:r>
            <a:endParaRPr lang="en-US" dirty="0"/>
          </a:p>
        </p:txBody>
      </p:sp>
      <p:pic>
        <p:nvPicPr>
          <p:cNvPr id="13314" name="Picture 2" descr="http://t2.gstatic.com/images?q=tbn:ANd9GcQDYqcTpkhObzJRmx6MPuzfV0NPPwUVXiGaNx2mDyxKDT3e36M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2628900" cy="1743076"/>
          </a:xfrm>
          <a:prstGeom prst="rect">
            <a:avLst/>
          </a:prstGeom>
          <a:noFill/>
        </p:spPr>
      </p:pic>
      <p:pic>
        <p:nvPicPr>
          <p:cNvPr id="13316" name="Picture 4" descr="http://images.chinahighlights.com/travelguide1/culture/happy-children-with-red-lanter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3124200" cy="1874520"/>
          </a:xfrm>
          <a:prstGeom prst="rect">
            <a:avLst/>
          </a:prstGeom>
          <a:noFill/>
        </p:spPr>
      </p:pic>
      <p:pic>
        <p:nvPicPr>
          <p:cNvPr id="13318" name="Picture 6" descr="http://www.quetzales.org/images/repertorie/jalis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86868"/>
            <a:ext cx="3581400" cy="2271132"/>
          </a:xfrm>
          <a:prstGeom prst="rect">
            <a:avLst/>
          </a:prstGeom>
          <a:noFill/>
        </p:spPr>
      </p:pic>
      <p:pic>
        <p:nvPicPr>
          <p:cNvPr id="13320" name="Picture 8" descr="http://2.bp.blogspot.com/-D1SZq_zDrvs/Tl-g6ug2-iI/AAAAAAAAGJw/l5XOAgLQETY/s1600/Aboriginal-Cul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719" y="2514600"/>
            <a:ext cx="3388281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I am deaf, so I talk with my hands.</a:t>
            </a:r>
          </a:p>
          <a:p>
            <a:pPr>
              <a:buNone/>
            </a:pPr>
            <a:r>
              <a:rPr lang="en-US" dirty="0" smtClean="0"/>
              <a:t>Meaning: Not </a:t>
            </a:r>
            <a:r>
              <a:rPr lang="en-US" dirty="0" smtClean="0"/>
              <a:t>able to hear, or not able to hear well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http://www.todayifoundout.com/wp-content/uploads/2010/07/deaf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02530"/>
            <a:ext cx="1447800" cy="1483995"/>
          </a:xfrm>
          <a:prstGeom prst="rect">
            <a:avLst/>
          </a:prstGeom>
          <a:noFill/>
        </p:spPr>
      </p:pic>
      <p:pic>
        <p:nvPicPr>
          <p:cNvPr id="12290" name="Picture 2" descr="http://www.teachingtimes.com/userfiles/image/deaf-children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01646"/>
            <a:ext cx="4646535" cy="425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The teachers use American Sign Language. </a:t>
            </a:r>
          </a:p>
          <a:p>
            <a:pPr>
              <a:buNone/>
            </a:pPr>
            <a:r>
              <a:rPr lang="en-US" dirty="0" smtClean="0"/>
              <a:t>Meaning: </a:t>
            </a:r>
            <a:r>
              <a:rPr lang="en-US" dirty="0" smtClean="0"/>
              <a:t>A </a:t>
            </a:r>
            <a:r>
              <a:rPr lang="en-US" dirty="0" smtClean="0"/>
              <a:t>way of telling ideas and feelings to others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English, Spanish, Chinese, Vietnamese, Portuguese, Italian, Greek</a:t>
            </a:r>
            <a:endParaRPr lang="en-US" sz="2200" dirty="0"/>
          </a:p>
        </p:txBody>
      </p:sp>
      <p:pic>
        <p:nvPicPr>
          <p:cNvPr id="7170" name="Picture 2" descr="http://modernlanguagesatswansea.files.wordpress.com/2011/01/languag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2819400" cy="2819400"/>
          </a:xfrm>
          <a:prstGeom prst="rect">
            <a:avLst/>
          </a:prstGeom>
          <a:noFill/>
        </p:spPr>
      </p:pic>
      <p:pic>
        <p:nvPicPr>
          <p:cNvPr id="7172" name="Picture 4" descr="http://www.spacapsule.com/img/languag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2857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endthelie.com/wp-content/uploads/2012/08/sign-langu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06475"/>
            <a:ext cx="8137719" cy="569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you do these signs?</a:t>
            </a:r>
            <a:endParaRPr lang="en-US" dirty="0"/>
          </a:p>
        </p:txBody>
      </p:sp>
      <p:pic>
        <p:nvPicPr>
          <p:cNvPr id="28674" name="Picture 2" descr="http://alsglobal.net/images/asl_sig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8229600" cy="3115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 ASL!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Learn how to sign some animal words!  {2:08}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http://www.youtube.com/watch?v=_</a:t>
            </a:r>
            <a:r>
              <a:rPr lang="en-US" dirty="0" smtClean="0">
                <a:hlinkClick r:id="rId2"/>
              </a:rPr>
              <a:t>BF8ZH_Hut0</a:t>
            </a:r>
            <a:endParaRPr lang="en-US" dirty="0" smtClean="0"/>
          </a:p>
          <a:p>
            <a:r>
              <a:rPr lang="en-US" dirty="0" smtClean="0"/>
              <a:t>Animal sign song: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www.youtube.com/watch?v=ohjlMkxe1Wc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Meaning: showing </a:t>
            </a:r>
            <a:r>
              <a:rPr lang="en-US" dirty="0" smtClean="0"/>
              <a:t>words and letters with your hands and fingers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“I love you”</a:t>
            </a:r>
            <a:endParaRPr lang="en-US" dirty="0"/>
          </a:p>
        </p:txBody>
      </p:sp>
      <p:pic>
        <p:nvPicPr>
          <p:cNvPr id="5" name="il_fi" descr="http://www.lifeprint.com/asl101/images-signs/i_love_yo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2228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http://asl.orangejack.com/wp-content/uploads/2011/03/asl_alphab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3810000" cy="40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inclusionparadox.com/wp-content/uploads/2011/04/hispanic_famil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495040"/>
            <a:ext cx="5257800" cy="24536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I see pictures of my relatives</a:t>
            </a:r>
          </a:p>
          <a:p>
            <a:pPr>
              <a:buNone/>
            </a:pPr>
            <a:r>
              <a:rPr lang="en-US" dirty="0" smtClean="0"/>
              <a:t>Meaning: people </a:t>
            </a:r>
            <a:r>
              <a:rPr lang="en-US" dirty="0" smtClean="0"/>
              <a:t>who are part of a family</a:t>
            </a:r>
            <a:endParaRPr lang="en-US" dirty="0"/>
          </a:p>
        </p:txBody>
      </p:sp>
      <p:pic>
        <p:nvPicPr>
          <p:cNvPr id="5122" name="Picture 2" descr="http://www.popfi.com/wp-content/uploads/Barack_Obama_and_Kenyan_relati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14800"/>
            <a:ext cx="3810000" cy="2686051"/>
          </a:xfrm>
          <a:prstGeom prst="rect">
            <a:avLst/>
          </a:prstGeom>
          <a:noFill/>
        </p:spPr>
      </p:pic>
      <p:pic>
        <p:nvPicPr>
          <p:cNvPr id="5126" name="Picture 6" descr="http://www.goodnewssquare.com/whome/wp-content/uploads/2010/11/family_3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76200"/>
            <a:ext cx="1956741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398</TotalTime>
  <Words>275</Words>
  <Application>Microsoft Office PowerPoint</Application>
  <PresentationFormat>On-screen Show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Meet Rosina</vt:lpstr>
      <vt:lpstr>cultures</vt:lpstr>
      <vt:lpstr>deaf</vt:lpstr>
      <vt:lpstr>language</vt:lpstr>
      <vt:lpstr>American Sign Language</vt:lpstr>
      <vt:lpstr>American Sign Language</vt:lpstr>
      <vt:lpstr>Learn ASL!</vt:lpstr>
      <vt:lpstr>signing</vt:lpstr>
      <vt:lpstr>relatives</vt:lpstr>
      <vt:lpstr>celebrate</vt:lpstr>
      <vt:lpstr>watercolors</vt:lpstr>
      <vt:lpstr>rugby</vt:lpstr>
      <vt:lpstr>trophy</vt:lpstr>
      <vt:lpstr>(hair) bun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J. Buckmaster</cp:lastModifiedBy>
  <cp:revision>37</cp:revision>
  <dcterms:created xsi:type="dcterms:W3CDTF">2011-05-17T17:56:49Z</dcterms:created>
  <dcterms:modified xsi:type="dcterms:W3CDTF">2013-08-11T02:13:53Z</dcterms:modified>
</cp:coreProperties>
</file>