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72" r:id="rId11"/>
    <p:sldId id="264" r:id="rId12"/>
    <p:sldId id="265" r:id="rId13"/>
    <p:sldId id="266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AE7C8-7B0E-4698-B22B-BF51369E175B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3796B-0A2D-44B4-934F-47558C28F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3796B-0A2D-44B4-934F-47558C28F4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4E85AAF-3803-40CD-856B-BF4FA363EB4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2100D2-3637-406A-825C-DE73522B7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5AAF-3803-40CD-856B-BF4FA363EB4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00D2-3637-406A-825C-DE73522B7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5AAF-3803-40CD-856B-BF4FA363EB4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00D2-3637-406A-825C-DE73522B7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5AAF-3803-40CD-856B-BF4FA363EB4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00D2-3637-406A-825C-DE73522B7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5AAF-3803-40CD-856B-BF4FA363EB4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00D2-3637-406A-825C-DE73522B7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5AAF-3803-40CD-856B-BF4FA363EB4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00D2-3637-406A-825C-DE73522B7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E85AAF-3803-40CD-856B-BF4FA363EB4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2100D2-3637-406A-825C-DE73522B72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4E85AAF-3803-40CD-856B-BF4FA363EB4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02100D2-3637-406A-825C-DE73522B7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5AAF-3803-40CD-856B-BF4FA363EB4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00D2-3637-406A-825C-DE73522B7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5AAF-3803-40CD-856B-BF4FA363EB4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00D2-3637-406A-825C-DE73522B7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5AAF-3803-40CD-856B-BF4FA363EB4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00D2-3637-406A-825C-DE73522B7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4E85AAF-3803-40CD-856B-BF4FA363EB4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2100D2-3637-406A-825C-DE73522B7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28823"/>
            <a:ext cx="7772400" cy="1470025"/>
          </a:xfrm>
        </p:spPr>
        <p:txBody>
          <a:bodyPr/>
          <a:lstStyle/>
          <a:p>
            <a:pPr algn="r"/>
            <a:r>
              <a:rPr lang="en-US" dirty="0" smtClean="0"/>
              <a:t>Wolf!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04333"/>
            <a:ext cx="7772400" cy="877267"/>
          </a:xfrm>
        </p:spPr>
        <p:txBody>
          <a:bodyPr/>
          <a:lstStyle/>
          <a:p>
            <a:pPr algn="r"/>
            <a:r>
              <a:rPr lang="en-US" dirty="0" smtClean="0"/>
              <a:t>Unit 2, Week 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333" t="10667" r="52778" b="4000"/>
          <a:stretch>
            <a:fillRect/>
          </a:stretch>
        </p:blipFill>
        <p:spPr bwMode="auto">
          <a:xfrm>
            <a:off x="228600" y="304800"/>
            <a:ext cx="4572000" cy="627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student is concentrating?</a:t>
            </a:r>
            <a:br>
              <a:rPr lang="en-US" dirty="0" smtClean="0"/>
            </a:br>
            <a:r>
              <a:rPr lang="en-US" dirty="0" smtClean="0"/>
              <a:t>Which student is distracted?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i.telegraph.co.uk/multimedia/archive/01874/school_1874367c.jpg"/>
          <p:cNvPicPr>
            <a:picLocks noChangeAspect="1" noChangeArrowheads="1"/>
          </p:cNvPicPr>
          <p:nvPr/>
        </p:nvPicPr>
        <p:blipFill>
          <a:blip r:embed="rId2" cstate="print"/>
          <a:srcRect b="35520"/>
          <a:stretch>
            <a:fillRect/>
          </a:stretch>
        </p:blipFill>
        <p:spPr bwMode="auto">
          <a:xfrm>
            <a:off x="1219200" y="2971800"/>
            <a:ext cx="6629400" cy="2667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dangerous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824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“Can’t you see I’m a dangerous wolf?”</a:t>
            </a:r>
            <a:endParaRPr lang="en-US" dirty="0" smtClean="0"/>
          </a:p>
          <a:p>
            <a:r>
              <a:rPr lang="en-US" dirty="0" smtClean="0"/>
              <a:t>Meaning: not safe; an animal that could hurt you</a:t>
            </a:r>
          </a:p>
          <a:p>
            <a:pPr algn="ctr">
              <a:buNone/>
            </a:pPr>
            <a:r>
              <a:rPr lang="en-US" b="1" dirty="0" smtClean="0"/>
              <a:t>Which animals are dangerous?</a:t>
            </a:r>
          </a:p>
        </p:txBody>
      </p:sp>
      <p:pic>
        <p:nvPicPr>
          <p:cNvPr id="25602" name="Picture 2" descr="http://www.hdwallpapersinn.com/wp-content/uploads/2012/09/sumatran_dangerous_tiger-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876800"/>
            <a:ext cx="3048000" cy="1905000"/>
          </a:xfrm>
          <a:prstGeom prst="rect">
            <a:avLst/>
          </a:prstGeom>
          <a:noFill/>
        </p:spPr>
      </p:pic>
      <p:pic>
        <p:nvPicPr>
          <p:cNvPr id="25604" name="Picture 4" descr="http://channel.nationalgeographic.com/exposure/content/photo/photo/40617_dangerous-encounters-main-overview-brady-v-bear_3helvsuegikueqieijvysdazhtncurxrbvj6lwuht2ya6mzmafma_610x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048000"/>
            <a:ext cx="3303481" cy="1857531"/>
          </a:xfrm>
          <a:prstGeom prst="rect">
            <a:avLst/>
          </a:prstGeom>
          <a:noFill/>
        </p:spPr>
      </p:pic>
      <p:pic>
        <p:nvPicPr>
          <p:cNvPr id="25606" name="Picture 6" descr="http://www.soxfirst.com/wp-content/uploads/sh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0094" y="3048000"/>
            <a:ext cx="2358706" cy="1771651"/>
          </a:xfrm>
          <a:prstGeom prst="rect">
            <a:avLst/>
          </a:prstGeom>
          <a:noFill/>
        </p:spPr>
      </p:pic>
      <p:pic>
        <p:nvPicPr>
          <p:cNvPr id="25609" name="Picture 9" descr="http://www.distantocean.com/images/dorableay-uppyp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387" y="3124200"/>
            <a:ext cx="2242813" cy="1676400"/>
          </a:xfrm>
          <a:prstGeom prst="rect">
            <a:avLst/>
          </a:prstGeom>
          <a:noFill/>
        </p:spPr>
      </p:pic>
      <p:pic>
        <p:nvPicPr>
          <p:cNvPr id="25611" name="Picture 11" descr="http://wallfive.com/wp-content/uploads/2013/09/Kitten-Cute-Pictu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952999"/>
            <a:ext cx="3200400" cy="1800225"/>
          </a:xfrm>
          <a:prstGeom prst="rect">
            <a:avLst/>
          </a:prstGeom>
          <a:noFill/>
        </p:spPr>
      </p:pic>
      <p:pic>
        <p:nvPicPr>
          <p:cNvPr id="25613" name="Picture 13" descr="http://www.gotpetsonline.com/pictures-gallery/small-animal-pictures-breeders-babies/mouse-pictures-breeders-babies/pictures/mouse-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5029200"/>
            <a:ext cx="2286000" cy="17399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educat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224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“Can’t you see that we are educated animals?”</a:t>
            </a:r>
          </a:p>
          <a:p>
            <a:r>
              <a:rPr lang="en-US" dirty="0" smtClean="0"/>
              <a:t>Meaning: to know a lot about school subjects (reading, math, and more)</a:t>
            </a:r>
            <a:endParaRPr lang="en-US" dirty="0"/>
          </a:p>
        </p:txBody>
      </p:sp>
      <p:pic>
        <p:nvPicPr>
          <p:cNvPr id="6146" name="Picture 2" descr="http://www.tysonkilmer.com/wp-content/uploads/2013/01/A-EDUCA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267200"/>
            <a:ext cx="3429000" cy="2286000"/>
          </a:xfrm>
          <a:prstGeom prst="rect">
            <a:avLst/>
          </a:prstGeom>
          <a:noFill/>
        </p:spPr>
      </p:pic>
      <p:pic>
        <p:nvPicPr>
          <p:cNvPr id="6148" name="Picture 4" descr="http://www.quotehd.com/imagequotes/authors2/chanakya-politician-education-is-the-best-friend-an-educated-person-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0" y="152400"/>
            <a:ext cx="2095500" cy="1600200"/>
          </a:xfrm>
          <a:prstGeom prst="rect">
            <a:avLst/>
          </a:prstGeom>
          <a:noFill/>
        </p:spPr>
      </p:pic>
      <p:pic>
        <p:nvPicPr>
          <p:cNvPr id="6150" name="Picture 6" descr="http://virtuousgirls.files.wordpress.com/2013/03/well-educated-girl.jpg?w=5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733800"/>
            <a:ext cx="4762500" cy="24765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bother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224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The duck said, “you are still not a very good reader” without bothering to look up. </a:t>
            </a:r>
            <a:endParaRPr lang="en-US" dirty="0" smtClean="0"/>
          </a:p>
          <a:p>
            <a:r>
              <a:rPr lang="en-US" dirty="0" smtClean="0"/>
              <a:t>Meaning: taking time to do something</a:t>
            </a:r>
            <a:endParaRPr lang="en-US" dirty="0"/>
          </a:p>
        </p:txBody>
      </p:sp>
      <p:pic>
        <p:nvPicPr>
          <p:cNvPr id="5122" name="Picture 2" descr="https://i.chzbgr.com/maxW500/5671709952/h98CA9A01/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669759"/>
            <a:ext cx="4114800" cy="3026316"/>
          </a:xfrm>
          <a:prstGeom prst="rect">
            <a:avLst/>
          </a:prstGeom>
          <a:noFill/>
        </p:spPr>
      </p:pic>
      <p:pic>
        <p:nvPicPr>
          <p:cNvPr id="5124" name="Picture 4" descr="http://media.giphy.com/media/BvqtYihOPiFA4/2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962400"/>
            <a:ext cx="2543175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“You have improved,” said the pig, “but you still need to work on your style.”</a:t>
            </a:r>
          </a:p>
          <a:p>
            <a:r>
              <a:rPr lang="en-US" dirty="0" smtClean="0"/>
              <a:t>Meaning: to get better</a:t>
            </a:r>
            <a:endParaRPr lang="en-US" dirty="0"/>
          </a:p>
        </p:txBody>
      </p:sp>
      <p:pic>
        <p:nvPicPr>
          <p:cNvPr id="4098" name="Picture 2" descr="http://miamiagentmagazine.com/wp-content/uploads/2012/10/improving-markets-index-nahb-david-crowe-residential-construction-spending-housing-market-real-estat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962400"/>
            <a:ext cx="3810000" cy="2857500"/>
          </a:xfrm>
          <a:prstGeom prst="rect">
            <a:avLst/>
          </a:prstGeom>
          <a:noFill/>
        </p:spPr>
      </p:pic>
      <p:pic>
        <p:nvPicPr>
          <p:cNvPr id="4100" name="Picture 4" descr="http://rashmanly.files.wordpress.com/2011/04/d-report-c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5222" y="4724400"/>
            <a:ext cx="2156578" cy="1752600"/>
          </a:xfrm>
          <a:prstGeom prst="rect">
            <a:avLst/>
          </a:prstGeom>
          <a:noFill/>
        </p:spPr>
      </p:pic>
      <p:pic>
        <p:nvPicPr>
          <p:cNvPr id="4102" name="Picture 6" descr="http://www.hilltopfuncenter.com/wp-content/uploads/report-card-clip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1" y="3810000"/>
            <a:ext cx="1904999" cy="19050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6629400" y="5029200"/>
            <a:ext cx="762000" cy="3810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admire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4325112"/>
          </a:xfrm>
        </p:spPr>
        <p:txBody>
          <a:bodyPr/>
          <a:lstStyle/>
          <a:p>
            <a:r>
              <a:rPr lang="en-US" i="1" dirty="0" smtClean="0"/>
              <a:t>The wolf wanted the other farm animals to admire him.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Meaning: to look up to someone </a:t>
            </a:r>
            <a:endParaRPr lang="en-US" dirty="0"/>
          </a:p>
        </p:txBody>
      </p:sp>
      <p:pic>
        <p:nvPicPr>
          <p:cNvPr id="2050" name="Picture 2" descr="http://dinidiah.files.wordpress.com/2013/06/admiring-husb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38600"/>
            <a:ext cx="2857500" cy="2324101"/>
          </a:xfrm>
          <a:prstGeom prst="rect">
            <a:avLst/>
          </a:prstGeom>
          <a:noFill/>
        </p:spPr>
      </p:pic>
      <p:pic>
        <p:nvPicPr>
          <p:cNvPr id="2056" name="Picture 8" descr="http://images.mirror.co.uk/upl/m4/mar2010/5/4/image-1-for-justin-bieber-outside-gmtv-gallery-607670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to read with passion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224"/>
            <a:ext cx="8229600" cy="4325112"/>
          </a:xfrm>
        </p:spPr>
        <p:txBody>
          <a:bodyPr/>
          <a:lstStyle/>
          <a:p>
            <a:r>
              <a:rPr lang="en-US" i="1" dirty="0" smtClean="0"/>
              <a:t>The wolf read with confidence and passion.</a:t>
            </a:r>
            <a:endParaRPr lang="en-US" dirty="0" smtClean="0"/>
          </a:p>
          <a:p>
            <a:r>
              <a:rPr lang="en-US" dirty="0" smtClean="0"/>
              <a:t>Meaning: a strong emotion (love or anger)</a:t>
            </a:r>
            <a:endParaRPr lang="en-US" dirty="0"/>
          </a:p>
        </p:txBody>
      </p:sp>
      <p:pic>
        <p:nvPicPr>
          <p:cNvPr id="1026" name="Picture 2" descr="http://media.giphy.com/media/NCepaG8qx9skM/2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62400"/>
            <a:ext cx="3390900" cy="1905000"/>
          </a:xfrm>
          <a:prstGeom prst="rect">
            <a:avLst/>
          </a:prstGeom>
          <a:noFill/>
        </p:spPr>
      </p:pic>
      <p:pic>
        <p:nvPicPr>
          <p:cNvPr id="1028" name="Picture 4" descr="http://www.happytrailsschool.com/images/GIF/Home%20Memories/StoryTi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0"/>
            <a:ext cx="3381375" cy="28289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800600" cy="4325112"/>
          </a:xfrm>
        </p:spPr>
        <p:txBody>
          <a:bodyPr/>
          <a:lstStyle/>
          <a:p>
            <a:r>
              <a:rPr lang="en-US" dirty="0" smtClean="0"/>
              <a:t>Have you ever had a friend that liked to read more than he or she liked to play?</a:t>
            </a:r>
          </a:p>
          <a:p>
            <a:endParaRPr lang="en-US" dirty="0" smtClean="0"/>
          </a:p>
          <a:p>
            <a:r>
              <a:rPr lang="en-US" dirty="0" smtClean="0"/>
              <a:t>Do you like to read?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222" t="9778" r="58333" b="19111"/>
          <a:stretch>
            <a:fillRect/>
          </a:stretch>
        </p:blipFill>
        <p:spPr bwMode="auto">
          <a:xfrm>
            <a:off x="5410200" y="2057400"/>
            <a:ext cx="360235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wolves are scary in a story.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	  </a:t>
            </a:r>
            <a:r>
              <a:rPr lang="en-US" sz="2400" dirty="0" smtClean="0"/>
              <a:t>Sometimes they are silly or funny.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		They can also be cute!  </a:t>
            </a:r>
          </a:p>
        </p:txBody>
      </p:sp>
      <p:pic>
        <p:nvPicPr>
          <p:cNvPr id="3074" name="Picture 2" descr="http://i1.ytimg.com/vi/ZeWGSo17BAc/hqdefault.jpg"/>
          <p:cNvPicPr>
            <a:picLocks noChangeAspect="1" noChangeArrowheads="1"/>
          </p:cNvPicPr>
          <p:nvPr/>
        </p:nvPicPr>
        <p:blipFill>
          <a:blip r:embed="rId2" cstate="print"/>
          <a:srcRect t="6666" b="6667"/>
          <a:stretch>
            <a:fillRect/>
          </a:stretch>
        </p:blipFill>
        <p:spPr bwMode="auto">
          <a:xfrm>
            <a:off x="381000" y="3048000"/>
            <a:ext cx="2813538" cy="1828800"/>
          </a:xfrm>
          <a:prstGeom prst="rect">
            <a:avLst/>
          </a:prstGeom>
          <a:noFill/>
        </p:spPr>
      </p:pic>
      <p:pic>
        <p:nvPicPr>
          <p:cNvPr id="3076" name="Picture 4" descr="http://thumbs.dreamstime.com/z/scary-gray-wolf-21204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953000"/>
            <a:ext cx="2057400" cy="1861947"/>
          </a:xfrm>
          <a:prstGeom prst="rect">
            <a:avLst/>
          </a:prstGeom>
          <a:noFill/>
        </p:spPr>
      </p:pic>
      <p:pic>
        <p:nvPicPr>
          <p:cNvPr id="3078" name="Picture 6" descr="http://www.funnywildlife.com/funny-pictures/funny-wolf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14800"/>
            <a:ext cx="2590800" cy="2523440"/>
          </a:xfrm>
          <a:prstGeom prst="rect">
            <a:avLst/>
          </a:prstGeom>
          <a:noFill/>
        </p:spPr>
      </p:pic>
      <p:pic>
        <p:nvPicPr>
          <p:cNvPr id="3080" name="Picture 8" descr="http://fc02.deviantart.net/fs71/f/2010/244/f/4/one_silly_wolf_again_by_woxys-d2xsd9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9589" y="3698934"/>
            <a:ext cx="2931211" cy="23208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the wolf is like in our story?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846" t="9655" r="55507" b="5764"/>
          <a:stretch>
            <a:fillRect/>
          </a:stretch>
        </p:blipFill>
        <p:spPr bwMode="auto">
          <a:xfrm>
            <a:off x="4495800" y="28956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l="14444" t="62222" r="73889" b="14667"/>
          <a:stretch>
            <a:fillRect/>
          </a:stretch>
        </p:blipFill>
        <p:spPr bwMode="auto">
          <a:xfrm>
            <a:off x="1600200" y="3276600"/>
            <a:ext cx="2590800" cy="32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Genre: Fantasy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story that couldn’t really happen. </a:t>
            </a:r>
          </a:p>
          <a:p>
            <a:r>
              <a:rPr lang="en-US" dirty="0" smtClean="0"/>
              <a:t>What other fantasy stories do you know?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7222" t="13333" r="78889" b="65424"/>
          <a:stretch>
            <a:fillRect/>
          </a:stretch>
        </p:blipFill>
        <p:spPr bwMode="auto">
          <a:xfrm>
            <a:off x="6593237" y="228600"/>
            <a:ext cx="25507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l="27778" t="15111" r="32222" b="7556"/>
          <a:stretch>
            <a:fillRect/>
          </a:stretch>
        </p:blipFill>
        <p:spPr bwMode="auto">
          <a:xfrm>
            <a:off x="381000" y="3352800"/>
            <a:ext cx="27432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ttp://bfgb.files.wordpress.com/2007/12/ratatouille.jpg"/>
          <p:cNvPicPr>
            <a:picLocks noChangeAspect="1" noChangeArrowheads="1"/>
          </p:cNvPicPr>
          <p:nvPr/>
        </p:nvPicPr>
        <p:blipFill>
          <a:blip r:embed="rId4" cstate="print"/>
          <a:srcRect l="14400" r="15200"/>
          <a:stretch>
            <a:fillRect/>
          </a:stretch>
        </p:blipFill>
        <p:spPr bwMode="auto">
          <a:xfrm>
            <a:off x="3352800" y="3429000"/>
            <a:ext cx="2209800" cy="3138920"/>
          </a:xfrm>
          <a:prstGeom prst="rect">
            <a:avLst/>
          </a:prstGeom>
          <a:noFill/>
        </p:spPr>
      </p:pic>
      <p:pic>
        <p:nvPicPr>
          <p:cNvPr id="17417" name="Picture 9" descr="https://encrypted-tbn0.gstatic.com/images?q=tbn:ANd9GcQqBujUXHUv7MJ36du0CvI_zFvYNtJv1z-EpmJbEjC1HrV0AwVxOnj3v8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429000"/>
            <a:ext cx="2743200" cy="33214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Suffixes in this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Ach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  <a:endParaRPr lang="en-US" dirty="0" smtClean="0"/>
          </a:p>
          <a:p>
            <a:pPr lvl="1"/>
            <a:r>
              <a:rPr lang="en-US" dirty="0" smtClean="0"/>
              <a:t>An –</a:t>
            </a:r>
            <a:r>
              <a:rPr lang="en-US" dirty="0" err="1" smtClean="0"/>
              <a:t>ed</a:t>
            </a:r>
            <a:r>
              <a:rPr lang="en-US" dirty="0" smtClean="0"/>
              <a:t> ending means that it happened in the past.</a:t>
            </a:r>
          </a:p>
          <a:p>
            <a:endParaRPr lang="en-US" dirty="0" smtClean="0"/>
          </a:p>
          <a:p>
            <a:r>
              <a:rPr lang="en-US" dirty="0" smtClean="0"/>
              <a:t>Bother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</a:p>
          <a:p>
            <a:pPr lvl="1"/>
            <a:r>
              <a:rPr lang="en-US" dirty="0" smtClean="0"/>
              <a:t>An –</a:t>
            </a:r>
            <a:r>
              <a:rPr lang="en-US" dirty="0" err="1" smtClean="0"/>
              <a:t>ing</a:t>
            </a:r>
            <a:r>
              <a:rPr lang="en-US" dirty="0" smtClean="0"/>
              <a:t> ending means something is happening right now. 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49424"/>
            <a:ext cx="8610600" cy="432511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The wolf was tired and hungry, and his feet ached. </a:t>
            </a:r>
          </a:p>
          <a:p>
            <a:r>
              <a:rPr lang="en-US" dirty="0" smtClean="0"/>
              <a:t>Meaning: to hurt</a:t>
            </a:r>
          </a:p>
        </p:txBody>
      </p:sp>
      <p:pic>
        <p:nvPicPr>
          <p:cNvPr id="28674" name="Picture 2" descr="http://www.healthyhabitswellness.net/clients/204/images/fibro_pic_aching_ne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5200"/>
            <a:ext cx="3200400" cy="3200401"/>
          </a:xfrm>
          <a:prstGeom prst="rect">
            <a:avLst/>
          </a:prstGeom>
          <a:noFill/>
        </p:spPr>
      </p:pic>
      <p:pic>
        <p:nvPicPr>
          <p:cNvPr id="28678" name="Picture 6" descr="http://cdn1.highfashionmagazine.com/sites/highfashionmagazine.com/files/imagecache/story_main_pic/images/t-s-2cover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6128" y="3352800"/>
            <a:ext cx="5047822" cy="335265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The wolf decided to visit the farm outside the village.</a:t>
            </a:r>
          </a:p>
        </p:txBody>
      </p:sp>
      <p:pic>
        <p:nvPicPr>
          <p:cNvPr id="27650" name="Picture 2" descr="http://campchestnutridge.org/wpmu/farm/files/2010/02/fa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276600"/>
            <a:ext cx="5867400" cy="33437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066800"/>
          </a:xfrm>
        </p:spPr>
        <p:txBody>
          <a:bodyPr/>
          <a:lstStyle/>
          <a:p>
            <a:r>
              <a:rPr lang="en-US" dirty="0" smtClean="0"/>
              <a:t>concentrate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68424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“What is that awful noise?” complained the cow.  “I can’t concentrate on my book.”</a:t>
            </a:r>
          </a:p>
          <a:p>
            <a:r>
              <a:rPr lang="en-US" dirty="0" smtClean="0"/>
              <a:t>Meaning: to stay focused; to pay attention</a:t>
            </a:r>
            <a:endParaRPr lang="en-US" dirty="0"/>
          </a:p>
        </p:txBody>
      </p:sp>
      <p:pic>
        <p:nvPicPr>
          <p:cNvPr id="26626" name="Picture 2" descr="http://snap.triomediagroup.com/healthwatchmd/wp-content/uploads/students-concentrating-on-exam_68144212-66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010891"/>
            <a:ext cx="4572000" cy="2770909"/>
          </a:xfrm>
          <a:prstGeom prst="rect">
            <a:avLst/>
          </a:prstGeom>
          <a:noFill/>
        </p:spPr>
      </p:pic>
      <p:pic>
        <p:nvPicPr>
          <p:cNvPr id="26628" name="Picture 4" descr="http://ak0.picdn.net/shutterstock/videos/3715319/preview/stock-footage-asian-business-woman-concentrating-while-working-on-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267200"/>
            <a:ext cx="3810000" cy="21336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ey and Re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Grey and Red</Template>
  <TotalTime>229</TotalTime>
  <Words>318</Words>
  <Application>Microsoft Office PowerPoint</Application>
  <PresentationFormat>On-screen Show (4:3)</PresentationFormat>
  <Paragraphs>57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Grey and Red</vt:lpstr>
      <vt:lpstr>Wolf!</vt:lpstr>
      <vt:lpstr>Story Background</vt:lpstr>
      <vt:lpstr>Story Background</vt:lpstr>
      <vt:lpstr>Story background</vt:lpstr>
      <vt:lpstr>Genre: Fantasy</vt:lpstr>
      <vt:lpstr>Suffixes in this story</vt:lpstr>
      <vt:lpstr>ached</vt:lpstr>
      <vt:lpstr>farm</vt:lpstr>
      <vt:lpstr>concentrate</vt:lpstr>
      <vt:lpstr>Which student is concentrating? Which student is distracted?</vt:lpstr>
      <vt:lpstr>dangerous</vt:lpstr>
      <vt:lpstr>educated</vt:lpstr>
      <vt:lpstr>bothering</vt:lpstr>
      <vt:lpstr>improved</vt:lpstr>
      <vt:lpstr>admire</vt:lpstr>
      <vt:lpstr>to read with passion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Wolf!</dc:title>
  <dc:creator>J. Buckmaster</dc:creator>
  <cp:lastModifiedBy>J. Buckmaster</cp:lastModifiedBy>
  <cp:revision>9</cp:revision>
  <dcterms:created xsi:type="dcterms:W3CDTF">2013-09-13T19:45:57Z</dcterms:created>
  <dcterms:modified xsi:type="dcterms:W3CDTF">2013-10-28T01:26:11Z</dcterms:modified>
</cp:coreProperties>
</file>