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56" r:id="rId2"/>
    <p:sldId id="278" r:id="rId3"/>
    <p:sldId id="281" r:id="rId4"/>
    <p:sldId id="276" r:id="rId5"/>
    <p:sldId id="277" r:id="rId6"/>
    <p:sldId id="279" r:id="rId7"/>
    <p:sldId id="260" r:id="rId8"/>
    <p:sldId id="280" r:id="rId9"/>
    <p:sldId id="282" r:id="rId10"/>
    <p:sldId id="269" r:id="rId11"/>
    <p:sldId id="283" r:id="rId12"/>
    <p:sldId id="257" r:id="rId13"/>
    <p:sldId id="262" r:id="rId14"/>
    <p:sldId id="263" r:id="rId15"/>
    <p:sldId id="264" r:id="rId16"/>
    <p:sldId id="267" r:id="rId17"/>
    <p:sldId id="268" r:id="rId18"/>
    <p:sldId id="270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3" autoAdjust="0"/>
    <p:restoredTop sz="94671" autoAdjust="0"/>
  </p:normalViewPr>
  <p:slideViewPr>
    <p:cSldViewPr>
      <p:cViewPr>
        <p:scale>
          <a:sx n="77" d="100"/>
          <a:sy n="77" d="100"/>
        </p:scale>
        <p:origin x="-1092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BF9F4C-0EF4-463C-A224-76D6D669BDA6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5233DB-AD61-4C11-A96F-F83721909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46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233DB-AD61-4C11-A96F-F837219090A2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233DB-AD61-4C11-A96F-F837219090A2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D8242F4-2DFC-4E68-B061-3A652C947E9F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CA13D4A-7D58-42E1-ABC0-C92401BF4E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8242F4-2DFC-4E68-B061-3A652C947E9F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A13D4A-7D58-42E1-ABC0-C92401BF4E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D8242F4-2DFC-4E68-B061-3A652C947E9F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CA13D4A-7D58-42E1-ABC0-C92401BF4E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8242F4-2DFC-4E68-B061-3A652C947E9F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A13D4A-7D58-42E1-ABC0-C92401BF4E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D8242F4-2DFC-4E68-B061-3A652C947E9F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CA13D4A-7D58-42E1-ABC0-C92401BF4E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8242F4-2DFC-4E68-B061-3A652C947E9F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A13D4A-7D58-42E1-ABC0-C92401BF4E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8242F4-2DFC-4E68-B061-3A652C947E9F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A13D4A-7D58-42E1-ABC0-C92401BF4E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8242F4-2DFC-4E68-B061-3A652C947E9F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A13D4A-7D58-42E1-ABC0-C92401BF4E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D8242F4-2DFC-4E68-B061-3A652C947E9F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A13D4A-7D58-42E1-ABC0-C92401BF4E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8242F4-2DFC-4E68-B061-3A652C947E9F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A13D4A-7D58-42E1-ABC0-C92401BF4E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8242F4-2DFC-4E68-B061-3A652C947E9F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A13D4A-7D58-42E1-ABC0-C92401BF4E9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D8242F4-2DFC-4E68-B061-3A652C947E9F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CA13D4A-7D58-42E1-ABC0-C92401BF4E97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Beatrice’s goat</a:t>
            </a:r>
            <a:br>
              <a:rPr lang="en-US" dirty="0" smtClean="0"/>
            </a:br>
            <a:r>
              <a:rPr lang="en-US" dirty="0" smtClean="0"/>
              <a:t>Unit5.2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sz="2800" dirty="0" smtClean="0"/>
              <a:t>Genre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FF00"/>
                </a:solidFill>
              </a:rPr>
              <a:t>Narrative Nonfiction</a:t>
            </a:r>
            <a:r>
              <a:rPr lang="en-US" dirty="0" smtClean="0"/>
              <a:t>- a story that gives facts about actual people or situations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3338" t="23959" r="27965" b="8333"/>
          <a:stretch>
            <a:fillRect/>
          </a:stretch>
        </p:blipFill>
        <p:spPr bwMode="auto">
          <a:xfrm>
            <a:off x="0" y="2819400"/>
            <a:ext cx="2895600" cy="3841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45901" t="27083" r="44729" b="43750"/>
          <a:stretch>
            <a:fillRect/>
          </a:stretch>
        </p:blipFill>
        <p:spPr bwMode="auto">
          <a:xfrm>
            <a:off x="914400" y="228600"/>
            <a:ext cx="1219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Elephant grass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20" name="Picture 4" descr="https://encrypted-tbn1.gstatic.com/images?q=tbn:ANd9GcS5feZGA71aqBWOBxvMZOy3CjEM3GD1-MaUbZdb6N2GdRPUUnb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28800"/>
            <a:ext cx="4374428" cy="3276600"/>
          </a:xfrm>
          <a:prstGeom prst="rect">
            <a:avLst/>
          </a:prstGeom>
          <a:noFill/>
        </p:spPr>
      </p:pic>
      <p:pic>
        <p:nvPicPr>
          <p:cNvPr id="9224" name="Picture 8" descr="https://encrypted-tbn2.gstatic.com/images?q=tbn:ANd9GcRXwZAE-H0GJdraRKyxSYKax5WaX3GJxzUJbCqXBG28pFwXCWty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3999" y="2743200"/>
            <a:ext cx="2287223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Shiny coin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https://encrypted-tbn3.gstatic.com/images?q=tbn:ANd9GcToOdxsa1vIH0qmwjzy0U25B-m9lfUqqSIGsUn5f-a7f8ysJitt5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048000"/>
            <a:ext cx="4263717" cy="2590800"/>
          </a:xfrm>
          <a:prstGeom prst="rect">
            <a:avLst/>
          </a:prstGeom>
          <a:noFill/>
        </p:spPr>
      </p:pic>
      <p:pic>
        <p:nvPicPr>
          <p:cNvPr id="5124" name="Picture 4" descr="https://encrypted-tbn1.gstatic.com/images?q=tbn:ANd9GcR7jrqFEY1SCBQnPHTYJBDLDvNxg7m3Y1Lh3ogPGtq0ZpUDd3f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057400"/>
            <a:ext cx="2181225" cy="2095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Sturdy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Strongly built (opposite- weak, flimsy)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                     Sturdy or flimsy?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1506" name="Picture 2" descr="https://encrypted-tbn1.gstatic.com/images?q=tbn:ANd9GcTI_6Eml8fkQuj96xSCdSm_Zm7MSBWLT_-A86PZd7ZPaBFKCA7Uh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133600"/>
            <a:ext cx="2743200" cy="2157696"/>
          </a:xfrm>
          <a:prstGeom prst="rect">
            <a:avLst/>
          </a:prstGeom>
          <a:noFill/>
        </p:spPr>
      </p:pic>
      <p:pic>
        <p:nvPicPr>
          <p:cNvPr id="21508" name="Picture 4" descr="https://encrypted-tbn3.gstatic.com/images?q=tbn:ANd9GcRQyQbYNgjWNVZ5HgQFDlHYPEnuW8l_YKBt3bmjPxuouJPA8S-HM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133600"/>
            <a:ext cx="2395657" cy="1884332"/>
          </a:xfrm>
          <a:prstGeom prst="rect">
            <a:avLst/>
          </a:prstGeom>
          <a:noFill/>
        </p:spPr>
      </p:pic>
      <p:pic>
        <p:nvPicPr>
          <p:cNvPr id="21510" name="Picture 6" descr="https://encrypted-tbn1.gstatic.com/images?q=tbn:ANd9GcSBBz-5l7iDM1-lZ2M81NnE96CujFzeWyptHHNvpuVBBWGrfXkpF68FZ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3962400"/>
            <a:ext cx="1981200" cy="2636144"/>
          </a:xfrm>
          <a:prstGeom prst="rect">
            <a:avLst/>
          </a:prstGeom>
          <a:noFill/>
        </p:spPr>
      </p:pic>
      <p:pic>
        <p:nvPicPr>
          <p:cNvPr id="21516" name="Picture 12" descr="https://encrypted-tbn2.gstatic.com/images?q=tbn:ANd9GcTAiU9tT1VrTmZPi2qMWwfEoeAlPOl8GpMudWilj6A2HwlS5Pz-2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4495800"/>
            <a:ext cx="2619375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tend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care for, look after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are they tending?</a:t>
            </a:r>
            <a:endParaRPr lang="en-US" dirty="0"/>
          </a:p>
        </p:txBody>
      </p:sp>
      <p:pic>
        <p:nvPicPr>
          <p:cNvPr id="16388" name="Picture 4" descr="https://encrypted-tbn0.gstatic.com/images?q=tbn:ANd9GcRKPxjQaF0azflHGxrtH3rQHZNCBg83lxnK_4emI-yWSdrTOV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3748" y="2286000"/>
            <a:ext cx="3206228" cy="2133600"/>
          </a:xfrm>
          <a:prstGeom prst="rect">
            <a:avLst/>
          </a:prstGeom>
          <a:noFill/>
        </p:spPr>
      </p:pic>
      <p:pic>
        <p:nvPicPr>
          <p:cNvPr id="16390" name="Picture 6" descr="https://encrypted-tbn1.gstatic.com/images?q=tbn:ANd9GcTeA15XQeSsQNYDf2-0X09pHnT9M9NeQMWOIdES0rAhGRdV8lS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209800"/>
            <a:ext cx="2514600" cy="2514600"/>
          </a:xfrm>
          <a:prstGeom prst="rect">
            <a:avLst/>
          </a:prstGeom>
          <a:noFill/>
        </p:spPr>
      </p:pic>
      <p:pic>
        <p:nvPicPr>
          <p:cNvPr id="16392" name="Picture 8" descr="https://encrypted-tbn2.gstatic.com/images?q=tbn:ANd9GcQDPxqh1noz87aLLQ1dqTnIJYuhr1X8FwQZBbELkJ3t-OhzPnM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4724400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Schoolhouse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building for school</a:t>
            </a:r>
            <a:endParaRPr lang="en-US" dirty="0"/>
          </a:p>
        </p:txBody>
      </p:sp>
      <p:pic>
        <p:nvPicPr>
          <p:cNvPr id="15364" name="Picture 4" descr="https://encrypted-tbn3.gstatic.com/images?q=tbn:ANd9GcRhf4nCyScH00bFBtcOlDT2svOh8nBSN0TuFKJ6L59dJVtz63Fuz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600200"/>
            <a:ext cx="2228850" cy="2057401"/>
          </a:xfrm>
          <a:prstGeom prst="rect">
            <a:avLst/>
          </a:prstGeom>
          <a:noFill/>
        </p:spPr>
      </p:pic>
      <p:pic>
        <p:nvPicPr>
          <p:cNvPr id="15366" name="Picture 6" descr="https://encrypted-tbn2.gstatic.com/images?q=tbn:ANd9GcTtg4JIGAaeAqgg7juyVRafv-uoZbaa2hQ0SPZ9OHFSxocMRN4qX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286000"/>
            <a:ext cx="2743200" cy="2743200"/>
          </a:xfrm>
          <a:prstGeom prst="rect">
            <a:avLst/>
          </a:prstGeom>
          <a:noFill/>
        </p:spPr>
      </p:pic>
      <p:pic>
        <p:nvPicPr>
          <p:cNvPr id="15368" name="Picture 8" descr="https://encrypted-tbn2.gstatic.com/images?q=tbn:ANd9GcRzYiAiZ3ORJ7Fn6DOg6yBbomWLXy2SmW-SWZo6VEgYvw9YDgYhM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4343400"/>
            <a:ext cx="2905125" cy="20829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Yearn for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To really want something, have a strong wish or desire</a:t>
            </a:r>
          </a:p>
          <a:p>
            <a:pPr>
              <a:buNone/>
            </a:pPr>
            <a:r>
              <a:rPr lang="en-US" sz="2000" i="1" dirty="0" smtClean="0"/>
              <a:t>I </a:t>
            </a:r>
            <a:r>
              <a:rPr lang="en-US" sz="2000" i="1" u="sng" dirty="0" smtClean="0">
                <a:solidFill>
                  <a:srgbClr val="FFC000"/>
                </a:solidFill>
              </a:rPr>
              <a:t>yearn for </a:t>
            </a:r>
            <a:r>
              <a:rPr lang="en-US" sz="2000" i="1" dirty="0" smtClean="0"/>
              <a:t>a vacation by the ocean</a:t>
            </a:r>
          </a:p>
          <a:p>
            <a:pPr>
              <a:buNone/>
            </a:pPr>
            <a:endParaRPr lang="en-US" sz="2000" i="1" dirty="0" smtClean="0"/>
          </a:p>
          <a:p>
            <a:pPr>
              <a:buNone/>
            </a:pPr>
            <a:endParaRPr lang="en-US" sz="2000" i="1" dirty="0" smtClean="0"/>
          </a:p>
          <a:p>
            <a:pPr>
              <a:buNone/>
            </a:pPr>
            <a:endParaRPr lang="en-US" sz="2000" i="1" dirty="0" smtClean="0"/>
          </a:p>
          <a:p>
            <a:pPr>
              <a:buNone/>
            </a:pPr>
            <a:endParaRPr lang="en-US" sz="2000" i="1" dirty="0" smtClean="0"/>
          </a:p>
          <a:p>
            <a:pPr>
              <a:buNone/>
            </a:pPr>
            <a:endParaRPr lang="en-US" sz="2000" i="1" dirty="0" smtClean="0"/>
          </a:p>
          <a:p>
            <a:pPr>
              <a:buNone/>
            </a:pPr>
            <a:r>
              <a:rPr lang="en-US" sz="2000" i="1" dirty="0" smtClean="0"/>
              <a:t>What does he </a:t>
            </a:r>
            <a:r>
              <a:rPr lang="en-US" sz="2000" i="1" u="sng" dirty="0" smtClean="0">
                <a:solidFill>
                  <a:srgbClr val="FFC000"/>
                </a:solidFill>
              </a:rPr>
              <a:t>yearn for</a:t>
            </a:r>
            <a:r>
              <a:rPr lang="en-US" sz="2000" i="1" dirty="0" smtClean="0"/>
              <a:t>?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4338" name="Picture 2" descr="https://encrypted-tbn2.gstatic.com/images?q=tbn:ANd9GcRK9cT6-8WDWiBDKUbjvTf1ZZe8e6YHbdkX_gsUGu1YWRJp5xmTd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895600"/>
            <a:ext cx="2571750" cy="1781176"/>
          </a:xfrm>
          <a:prstGeom prst="rect">
            <a:avLst/>
          </a:prstGeom>
          <a:noFill/>
        </p:spPr>
      </p:pic>
      <p:pic>
        <p:nvPicPr>
          <p:cNvPr id="14340" name="Picture 4" descr="https://encrypted-tbn2.gstatic.com/images?q=tbn:ANd9GcTE7OYz283rCwsxKicwYvMtZil2PHLF0zN1z-MLpEL1uZKqxmS7E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4800600"/>
            <a:ext cx="2590800" cy="1762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kind</a:t>
            </a:r>
            <a:r>
              <a:rPr lang="en-US" dirty="0" smtClean="0">
                <a:solidFill>
                  <a:srgbClr val="FF0000"/>
                </a:solidFill>
              </a:rPr>
              <a:t>heart</a:t>
            </a:r>
            <a:r>
              <a:rPr lang="en-US" dirty="0" smtClean="0">
                <a:solidFill>
                  <a:srgbClr val="FFC000"/>
                </a:solidFill>
              </a:rPr>
              <a:t>ed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Having a kind heart, being kind</a:t>
            </a:r>
            <a:endParaRPr lang="en-US" dirty="0"/>
          </a:p>
        </p:txBody>
      </p:sp>
      <p:pic>
        <p:nvPicPr>
          <p:cNvPr id="11266" name="Picture 2" descr="https://encrypted-tbn3.gstatic.com/images?q=tbn:ANd9GcRoI6CLr_ia4r-1C5HzP29T9x6svFStV8xyPhJYF-Fu3yGlAON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0"/>
            <a:ext cx="4343400" cy="2879865"/>
          </a:xfrm>
          <a:prstGeom prst="rect">
            <a:avLst/>
          </a:prstGeom>
          <a:noFill/>
        </p:spPr>
      </p:pic>
      <p:pic>
        <p:nvPicPr>
          <p:cNvPr id="11268" name="Picture 4" descr="https://encrypted-tbn0.gstatic.com/images?q=tbn:ANd9GcTRH1G1aphNBAlilR65OSXOu8du4ZU5_VeMP1pSMduy-MkxcaZ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057400"/>
            <a:ext cx="1914525" cy="2390775"/>
          </a:xfrm>
          <a:prstGeom prst="rect">
            <a:avLst/>
          </a:prstGeom>
          <a:noFill/>
        </p:spPr>
      </p:pic>
      <p:pic>
        <p:nvPicPr>
          <p:cNvPr id="11270" name="Picture 6" descr="https://encrypted-tbn2.gstatic.com/images?q=tbn:ANd9GcSKtsNpqzj32rEFKnG7FwBGQdPspY9NwJfvg8mwxSbHp7GVX9ZAx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4724400"/>
            <a:ext cx="2628900" cy="1743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gift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Present</a:t>
            </a:r>
            <a:endParaRPr lang="en-US" dirty="0"/>
          </a:p>
        </p:txBody>
      </p:sp>
      <p:pic>
        <p:nvPicPr>
          <p:cNvPr id="10242" name="Picture 2" descr="https://encrypted-tbn3.gstatic.com/images?q=tbn:ANd9GcQewJSanXBB7PuJIydJeINuJsX6LRdY4CvLXqwve57APq_2r_3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438400"/>
            <a:ext cx="2857500" cy="1600200"/>
          </a:xfrm>
          <a:prstGeom prst="rect">
            <a:avLst/>
          </a:prstGeom>
          <a:noFill/>
        </p:spPr>
      </p:pic>
      <p:pic>
        <p:nvPicPr>
          <p:cNvPr id="10244" name="Picture 4" descr="https://encrypted-tbn0.gstatic.com/images?q=tbn:ANd9GcTyBbLNgxl6Se_FtYeJ6dW_1miKIdZA5pp9UlMz2XzXLzN4YbW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362200"/>
            <a:ext cx="2466975" cy="1847851"/>
          </a:xfrm>
          <a:prstGeom prst="rect">
            <a:avLst/>
          </a:prstGeom>
          <a:noFill/>
        </p:spPr>
      </p:pic>
      <p:pic>
        <p:nvPicPr>
          <p:cNvPr id="10246" name="Picture 6" descr="https://encrypted-tbn3.gstatic.com/images?q=tbn:ANd9GcQVzRnf25y6jmnmd2fOa3BSaBdnGHjnccZTnR4PAVHG8ZDMyMU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4495800"/>
            <a:ext cx="2705100" cy="1695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prod</a:t>
            </a:r>
            <a:r>
              <a:rPr lang="en-US" dirty="0" smtClean="0">
                <a:solidFill>
                  <a:srgbClr val="FFC000"/>
                </a:solidFill>
              </a:rPr>
              <a:t>u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ce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9416"/>
            <a:ext cx="7543800" cy="5248584"/>
          </a:xfrm>
        </p:spPr>
        <p:txBody>
          <a:bodyPr/>
          <a:lstStyle/>
          <a:p>
            <a:r>
              <a:rPr lang="en-US" dirty="0" smtClean="0"/>
              <a:t>To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prod</a:t>
            </a:r>
            <a:r>
              <a:rPr lang="en-US" dirty="0" smtClean="0">
                <a:solidFill>
                  <a:srgbClr val="FFC000"/>
                </a:solidFill>
              </a:rPr>
              <a:t>u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ce</a:t>
            </a:r>
            <a:r>
              <a:rPr lang="en-US" dirty="0" smtClean="0"/>
              <a:t> (verb)- </a:t>
            </a:r>
            <a:r>
              <a:rPr lang="en-US" dirty="0" err="1" smtClean="0"/>
              <a:t>pruh-’doos</a:t>
            </a:r>
            <a:r>
              <a:rPr lang="en-US" dirty="0" smtClean="0"/>
              <a:t>- to make, create</a:t>
            </a:r>
          </a:p>
          <a:p>
            <a:r>
              <a:rPr lang="en-US" sz="2000" i="1" dirty="0" smtClean="0"/>
              <a:t>My goat </a:t>
            </a:r>
            <a:r>
              <a:rPr lang="en-US" sz="2000" i="1" u="sng" dirty="0" smtClean="0">
                <a:solidFill>
                  <a:srgbClr val="FFC000"/>
                </a:solidFill>
              </a:rPr>
              <a:t>produces</a:t>
            </a:r>
            <a:r>
              <a:rPr lang="en-US" sz="2000" i="1" dirty="0" smtClean="0"/>
              <a:t> a lot of milk.</a:t>
            </a:r>
          </a:p>
          <a:p>
            <a:endParaRPr lang="en-US" sz="2000" i="1" dirty="0" smtClean="0"/>
          </a:p>
          <a:p>
            <a:endParaRPr lang="en-US" sz="2000" i="1" dirty="0" smtClean="0"/>
          </a:p>
          <a:p>
            <a:endParaRPr lang="en-US" sz="2000" i="1" dirty="0" smtClean="0"/>
          </a:p>
          <a:p>
            <a:endParaRPr lang="en-US" sz="2000" i="1" dirty="0" smtClean="0"/>
          </a:p>
          <a:p>
            <a:endParaRPr lang="en-US" sz="2000" i="1" dirty="0" smtClean="0"/>
          </a:p>
          <a:p>
            <a:r>
              <a:rPr lang="en-US" sz="2400" i="1" dirty="0" smtClean="0">
                <a:solidFill>
                  <a:schemeClr val="bg2">
                    <a:lumMod val="50000"/>
                  </a:schemeClr>
                </a:solidFill>
              </a:rPr>
              <a:t>Pr</a:t>
            </a:r>
            <a:r>
              <a:rPr lang="en-US" sz="2400" i="1" dirty="0" smtClean="0">
                <a:solidFill>
                  <a:srgbClr val="0070C0"/>
                </a:solidFill>
              </a:rPr>
              <a:t>o</a:t>
            </a:r>
            <a:r>
              <a:rPr lang="en-US" sz="2400" i="1" dirty="0" smtClean="0">
                <a:solidFill>
                  <a:schemeClr val="bg2">
                    <a:lumMod val="50000"/>
                  </a:schemeClr>
                </a:solidFill>
              </a:rPr>
              <a:t>duce</a:t>
            </a:r>
            <a:r>
              <a:rPr lang="en-US" sz="2400" i="1" dirty="0" smtClean="0"/>
              <a:t> </a:t>
            </a:r>
            <a:r>
              <a:rPr lang="en-US" sz="2000" i="1" dirty="0" smtClean="0"/>
              <a:t>(noun)- ‘pro </a:t>
            </a:r>
            <a:r>
              <a:rPr lang="en-US" sz="2000" i="1" dirty="0" err="1" smtClean="0"/>
              <a:t>doos</a:t>
            </a:r>
            <a:r>
              <a:rPr lang="en-US" sz="2000" i="1" dirty="0" smtClean="0"/>
              <a:t>- something that is produced, product</a:t>
            </a:r>
            <a:endParaRPr lang="en-US" sz="2000" i="1" dirty="0"/>
          </a:p>
        </p:txBody>
      </p:sp>
      <p:pic>
        <p:nvPicPr>
          <p:cNvPr id="8194" name="Picture 2" descr="https://encrypted-tbn1.gstatic.com/images?q=tbn:ANd9GcT2KnuqxVrw-FVrkKJw0zdfm1fwKvwCYkJ87nlQuXPpsaXth6W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057400"/>
            <a:ext cx="3091720" cy="2057400"/>
          </a:xfrm>
          <a:prstGeom prst="rect">
            <a:avLst/>
          </a:prstGeom>
          <a:noFill/>
        </p:spPr>
      </p:pic>
      <p:pic>
        <p:nvPicPr>
          <p:cNvPr id="8196" name="Picture 4" descr="https://encrypted-tbn2.gstatic.com/images?q=tbn:ANd9GcTMDDLixnYwdZZ9KSxmubOKPJvFgseND6eDOZc1DrKkniIflyDuy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800600"/>
            <a:ext cx="2419350" cy="1895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gasp</a:t>
            </a:r>
            <a:r>
              <a:rPr lang="en-US" dirty="0" smtClean="0">
                <a:solidFill>
                  <a:srgbClr val="FFC000"/>
                </a:solidFill>
              </a:rPr>
              <a:t>ed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show surprise</a:t>
            </a:r>
            <a:endParaRPr lang="en-US" dirty="0"/>
          </a:p>
        </p:txBody>
      </p:sp>
      <p:pic>
        <p:nvPicPr>
          <p:cNvPr id="4098" name="Picture 2" descr="https://encrypted-tbn2.gstatic.com/images?q=tbn:ANd9GcQ-xyunzwVuyq5U8Eom7mPPCDKu939-eRPBmQXgeiWJuLlFbhm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878602"/>
            <a:ext cx="3009900" cy="2245850"/>
          </a:xfrm>
          <a:prstGeom prst="rect">
            <a:avLst/>
          </a:prstGeom>
          <a:noFill/>
        </p:spPr>
      </p:pic>
      <p:pic>
        <p:nvPicPr>
          <p:cNvPr id="4100" name="Picture 4" descr="https://encrypted-tbn1.gstatic.com/images?q=tbn:ANd9GcQM3-fo-SgJ-kAz0S502xzY0nc3I-qRt_IsXGSxalP67g2QQlAcE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133600"/>
            <a:ext cx="3206228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Uganda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Beatrice lives in Uganda- a country </a:t>
            </a:r>
            <a:r>
              <a:rPr lang="en-US" smtClean="0"/>
              <a:t>in eastern Africa</a:t>
            </a:r>
            <a:endParaRPr lang="en-US" dirty="0"/>
          </a:p>
        </p:txBody>
      </p:sp>
      <p:pic>
        <p:nvPicPr>
          <p:cNvPr id="35842" name="Picture 2" descr="https://encrypted-tbn0.gstatic.com/images?q=tbn:ANd9GcSa88-xoj23evBFqfaW-CPSGWqtp0f047IFKwRanToBTadhDIR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590800"/>
            <a:ext cx="3206884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custom</a:t>
            </a:r>
            <a:r>
              <a:rPr lang="en-US" dirty="0" smtClean="0">
                <a:solidFill>
                  <a:srgbClr val="FFC000"/>
                </a:solidFill>
              </a:rPr>
              <a:t>er</a:t>
            </a:r>
            <a:r>
              <a:rPr lang="en-US" dirty="0" smtClean="0">
                <a:solidFill>
                  <a:srgbClr val="FFFF00"/>
                </a:solidFill>
              </a:rPr>
              <a:t>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People who buy your product.</a:t>
            </a:r>
          </a:p>
          <a:p>
            <a:r>
              <a:rPr lang="en-US" dirty="0" smtClean="0"/>
              <a:t>Toys R Us </a:t>
            </a:r>
            <a:r>
              <a:rPr lang="en-US" i="1" u="sng" dirty="0" smtClean="0">
                <a:solidFill>
                  <a:srgbClr val="FFC000"/>
                </a:solidFill>
              </a:rPr>
              <a:t>customers</a:t>
            </a:r>
            <a:r>
              <a:rPr lang="en-US" dirty="0" smtClean="0"/>
              <a:t> line up to get in the store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Are these people </a:t>
            </a:r>
            <a:r>
              <a:rPr lang="en-US" i="1" u="sng" dirty="0" smtClean="0">
                <a:solidFill>
                  <a:srgbClr val="FFC000"/>
                </a:solidFill>
              </a:rPr>
              <a:t>customers?</a:t>
            </a:r>
            <a:r>
              <a:rPr lang="en-US" dirty="0" smtClean="0"/>
              <a:t> Why do you think that?</a:t>
            </a:r>
          </a:p>
          <a:p>
            <a:endParaRPr lang="en-US" dirty="0"/>
          </a:p>
        </p:txBody>
      </p:sp>
      <p:pic>
        <p:nvPicPr>
          <p:cNvPr id="3076" name="Picture 4" descr="https://encrypted-tbn0.gstatic.com/images?q=tbn:ANd9GcQdor8xoiR-_tCtAxRwA2xUnjjK0PzWgiddWw2Lkp-APWByagp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667000"/>
            <a:ext cx="2978592" cy="1948497"/>
          </a:xfrm>
          <a:prstGeom prst="rect">
            <a:avLst/>
          </a:prstGeom>
          <a:noFill/>
        </p:spPr>
      </p:pic>
      <p:pic>
        <p:nvPicPr>
          <p:cNvPr id="3078" name="Picture 6" descr="https://encrypted-tbn0.gstatic.com/images?q=tbn:ANd9GcQ-VqzVdjttGmMt0LUmRiPSJPK8H43SjgIi7yRsoLzY8-lkaMc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200400"/>
            <a:ext cx="2667000" cy="1766888"/>
          </a:xfrm>
          <a:prstGeom prst="rect">
            <a:avLst/>
          </a:prstGeom>
          <a:noFill/>
        </p:spPr>
      </p:pic>
      <p:sp>
        <p:nvSpPr>
          <p:cNvPr id="8" name="Down Arrow 7"/>
          <p:cNvSpPr/>
          <p:nvPr/>
        </p:nvSpPr>
        <p:spPr>
          <a:xfrm flipV="1">
            <a:off x="6934200" y="4953000"/>
            <a:ext cx="7620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village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small place  (smaller than a city or town) where people live</a:t>
            </a:r>
            <a:endParaRPr lang="en-US" dirty="0"/>
          </a:p>
        </p:txBody>
      </p:sp>
      <p:pic>
        <p:nvPicPr>
          <p:cNvPr id="37890" name="Picture 2" descr="https://encrypted-tbn2.gstatic.com/images?q=tbn:ANd9GcRTTGtDKlEW2v9uwEpAEOLZiSn1Z3tNYg-hzDQMilI-4hHVSk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743200"/>
            <a:ext cx="2981503" cy="2667000"/>
          </a:xfrm>
          <a:prstGeom prst="rect">
            <a:avLst/>
          </a:prstGeom>
          <a:noFill/>
        </p:spPr>
      </p:pic>
      <p:pic>
        <p:nvPicPr>
          <p:cNvPr id="37892" name="Picture 4" descr="https://encrypted-tbn0.gstatic.com/images?q=tbn:ANd9GcQ9MlNtM3v0qVCS6LFkDqGDcPr6DfSD-pRKH4aGhr4u0IaN2JUOx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286000"/>
            <a:ext cx="2466975" cy="1847851"/>
          </a:xfrm>
          <a:prstGeom prst="rect">
            <a:avLst/>
          </a:prstGeom>
          <a:noFill/>
        </p:spPr>
      </p:pic>
      <p:pic>
        <p:nvPicPr>
          <p:cNvPr id="37894" name="Picture 6" descr="https://encrypted-tbn1.gstatic.com/images?q=tbn:ANd9GcSA_2eWfhzr0ia65-2kPOPXxIRDVuP4zxyCp1SkOOUXzrTlo6s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4495800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Mud house</a:t>
            </a:r>
            <a:endParaRPr lang="en-US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Beatrice lives in a mud house with a steel roof             </a:t>
            </a:r>
            <a:r>
              <a:rPr lang="en-US" sz="1400" dirty="0" smtClean="0"/>
              <a:t>steel (metal) roof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r>
              <a:rPr lang="en-US" sz="2800" dirty="0" smtClean="0"/>
              <a:t>                                                                                roof</a:t>
            </a:r>
          </a:p>
          <a:p>
            <a:r>
              <a:rPr lang="en-US" dirty="0" smtClean="0"/>
              <a:t> How do you build a mud house?                             </a:t>
            </a:r>
            <a:endParaRPr lang="en-US" sz="1800" dirty="0" smtClean="0"/>
          </a:p>
        </p:txBody>
      </p:sp>
      <p:pic>
        <p:nvPicPr>
          <p:cNvPr id="2050" name="Picture 2" descr="https://encrypted-tbn3.gstatic.com/images?q=tbn:ANd9GcSsiyKsSEi2sX7Y-jceZ9msvYthFw5PEVCEzBOaOv0vc258Ied8Q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514600"/>
            <a:ext cx="4611007" cy="2590800"/>
          </a:xfrm>
          <a:prstGeom prst="rect">
            <a:avLst/>
          </a:prstGeom>
          <a:noFill/>
        </p:spPr>
      </p:pic>
      <p:pic>
        <p:nvPicPr>
          <p:cNvPr id="2052" name="Picture 4" descr="https://encrypted-tbn0.gstatic.com/images?q=tbn:ANd9GcQ-mR_hgNjpLg9WwNbuKjWa4T49FDyELs9GXztbgE6AAOFWdr5MC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495800"/>
            <a:ext cx="2466975" cy="1857376"/>
          </a:xfrm>
          <a:prstGeom prst="rect">
            <a:avLst/>
          </a:prstGeom>
          <a:noFill/>
        </p:spPr>
      </p:pic>
      <p:sp>
        <p:nvSpPr>
          <p:cNvPr id="11" name="Down Arrow 10"/>
          <p:cNvSpPr/>
          <p:nvPr/>
        </p:nvSpPr>
        <p:spPr>
          <a:xfrm>
            <a:off x="2362200" y="2514600"/>
            <a:ext cx="14478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Banana grove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A group of banana trees</a:t>
            </a:r>
            <a:endParaRPr lang="en-US" dirty="0"/>
          </a:p>
        </p:txBody>
      </p:sp>
      <p:pic>
        <p:nvPicPr>
          <p:cNvPr id="34818" name="Picture 2" descr="https://encrypted-tbn0.gstatic.com/images?q=tbn:ANd9GcRq879J7t7pafq1eQJxLT3EuIJ1DcZjOCjnKW6qXNcNKhlmDFgC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362200"/>
            <a:ext cx="4170966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goat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      horns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                                      coarse (not soft)</a:t>
            </a:r>
          </a:p>
          <a:p>
            <a:r>
              <a:rPr lang="en-US" dirty="0" smtClean="0"/>
              <a:t>                                           coat (hair)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                  chin hair</a:t>
            </a:r>
            <a:endParaRPr lang="en-US" dirty="0"/>
          </a:p>
        </p:txBody>
      </p:sp>
      <p:pic>
        <p:nvPicPr>
          <p:cNvPr id="36868" name="Picture 4" descr="https://encrypted-tbn2.gstatic.com/images?q=tbn:ANd9GcRyNR1emv7Tmw_FfOL10Iw5Q_16u5QwPaa4VwFs0Z4mqFgUtG9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581400"/>
            <a:ext cx="3051926" cy="2286000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>
            <a:off x="2438400" y="2743200"/>
            <a:ext cx="5334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905000" y="5715000"/>
            <a:ext cx="7620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657600" y="4800600"/>
            <a:ext cx="11430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870" name="Picture 6" descr="https://encrypted-tbn3.gstatic.com/images?q=tbn:ANd9GcRWwZI0KoWGVkD7Z2Vmw2Q8uUl-HpWldJdtU4s24VcRtpRXBfB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447800"/>
            <a:ext cx="263031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cassava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 woman is grinding cassava flour</a:t>
            </a:r>
            <a:endParaRPr lang="en-US" dirty="0"/>
          </a:p>
        </p:txBody>
      </p:sp>
      <p:pic>
        <p:nvPicPr>
          <p:cNvPr id="18434" name="Picture 2" descr="https://encrypted-tbn1.gstatic.com/images?q=tbn:ANd9GcTxI71Ra1PTZZuK2ZPNMC-mBcOWuCs7aIUhjuiAJwEDaMalUFRif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752600"/>
            <a:ext cx="2916023" cy="2175803"/>
          </a:xfrm>
          <a:prstGeom prst="rect">
            <a:avLst/>
          </a:prstGeom>
          <a:noFill/>
        </p:spPr>
      </p:pic>
      <p:pic>
        <p:nvPicPr>
          <p:cNvPr id="18436" name="Picture 4" descr="https://encrypted-tbn1.gstatic.com/images?q=tbn:ANd9GcSmQ7crNLG8p-GaVv7zjsl47Uo6fdY60JEy02wqzHAa9U86Dpw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752600"/>
            <a:ext cx="2466975" cy="1847851"/>
          </a:xfrm>
          <a:prstGeom prst="rect">
            <a:avLst/>
          </a:prstGeom>
          <a:noFill/>
        </p:spPr>
      </p:pic>
      <p:pic>
        <p:nvPicPr>
          <p:cNvPr id="18438" name="Picture 6" descr="https://encrypted-tbn0.gstatic.com/images?q=tbn:ANd9GcQOGLYlT_22Q74nv9RsvS9Kyamp97rWFZzca1piG1VkteRXyrJ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01019" y="3733800"/>
            <a:ext cx="2067484" cy="3124200"/>
          </a:xfrm>
          <a:prstGeom prst="rect">
            <a:avLst/>
          </a:prstGeom>
          <a:noFill/>
        </p:spPr>
      </p:pic>
      <p:sp>
        <p:nvSpPr>
          <p:cNvPr id="9" name="Right Arrow 8"/>
          <p:cNvSpPr/>
          <p:nvPr/>
        </p:nvSpPr>
        <p:spPr>
          <a:xfrm>
            <a:off x="4953000" y="4495800"/>
            <a:ext cx="9144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To be puzzled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be unsure, confused, not to know why</a:t>
            </a:r>
            <a:endParaRPr lang="en-US" dirty="0"/>
          </a:p>
        </p:txBody>
      </p:sp>
      <p:pic>
        <p:nvPicPr>
          <p:cNvPr id="38914" name="Picture 2" descr="https://encrypted-tbn1.gstatic.com/images?q=tbn:ANd9GcSZAoZ1_u2M91_INMpS8y4wvPmIlP57CzIwLoPENh3to29Zngl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133600"/>
            <a:ext cx="3447736" cy="2286000"/>
          </a:xfrm>
          <a:prstGeom prst="rect">
            <a:avLst/>
          </a:prstGeom>
          <a:noFill/>
        </p:spPr>
      </p:pic>
      <p:pic>
        <p:nvPicPr>
          <p:cNvPr id="38916" name="Picture 4" descr="https://encrypted-tbn1.gstatic.com/images?q=tbn:ANd9GcTeI7uDOeWgyqLl38oKAefkuSqLjy23oQ6tpqxvg7DpQu9JNIm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514600"/>
            <a:ext cx="1924050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shed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little house for tools and animals</a:t>
            </a:r>
          </a:p>
          <a:p>
            <a:endParaRPr lang="en-US" dirty="0" smtClean="0"/>
          </a:p>
          <a:p>
            <a:r>
              <a:rPr lang="en-US" sz="1800" dirty="0" smtClean="0"/>
              <a:t>You need posts to build a shed</a:t>
            </a:r>
            <a:endParaRPr lang="en-US" sz="1800" dirty="0"/>
          </a:p>
        </p:txBody>
      </p:sp>
      <p:pic>
        <p:nvPicPr>
          <p:cNvPr id="41986" name="Picture 2" descr="https://encrypted-tbn2.gstatic.com/images?q=tbn:ANd9GcSu5IzKURiRKJnLzZXedoyQYiY2bX2weWAiymZz--9uEVlP1V-N6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209800"/>
            <a:ext cx="3112604" cy="2090216"/>
          </a:xfrm>
          <a:prstGeom prst="rect">
            <a:avLst/>
          </a:prstGeom>
          <a:noFill/>
        </p:spPr>
      </p:pic>
      <p:pic>
        <p:nvPicPr>
          <p:cNvPr id="41988" name="Picture 4" descr="https://encrypted-tbn3.gstatic.com/images?q=tbn:ANd9GcSv0V4Etb7UCYxXqDqSyOoWwsrZ4n7hOn90sHU383yFpYnznO9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876800"/>
            <a:ext cx="2466975" cy="1847851"/>
          </a:xfrm>
          <a:prstGeom prst="rect">
            <a:avLst/>
          </a:prstGeom>
          <a:noFill/>
        </p:spPr>
      </p:pic>
      <p:pic>
        <p:nvPicPr>
          <p:cNvPr id="41990" name="Picture 6" descr="https://encrypted-tbn3.gstatic.com/images?q=tbn:ANd9GcQrVQBKUto1B3n3wSznlAJYPU2dMilnC0l-T4dx6EkFAkStOe3pz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886200"/>
            <a:ext cx="3048000" cy="2283059"/>
          </a:xfrm>
          <a:prstGeom prst="rect">
            <a:avLst/>
          </a:prstGeom>
          <a:noFill/>
        </p:spPr>
      </p:pic>
      <p:sp>
        <p:nvSpPr>
          <p:cNvPr id="11" name="Down Arrow 10"/>
          <p:cNvSpPr/>
          <p:nvPr/>
        </p:nvSpPr>
        <p:spPr>
          <a:xfrm>
            <a:off x="2209800" y="3048000"/>
            <a:ext cx="76200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</TotalTime>
  <Words>269</Words>
  <Application>Microsoft Office PowerPoint</Application>
  <PresentationFormat>On-screen Show (4:3)</PresentationFormat>
  <Paragraphs>107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Opulent</vt:lpstr>
      <vt:lpstr>Beatrice’s goat Unit5.2  </vt:lpstr>
      <vt:lpstr>Uganda</vt:lpstr>
      <vt:lpstr>village</vt:lpstr>
      <vt:lpstr>Mud house</vt:lpstr>
      <vt:lpstr>Banana grove</vt:lpstr>
      <vt:lpstr>goat</vt:lpstr>
      <vt:lpstr>cassava</vt:lpstr>
      <vt:lpstr>To be puzzled</vt:lpstr>
      <vt:lpstr>shed</vt:lpstr>
      <vt:lpstr>Elephant grass</vt:lpstr>
      <vt:lpstr>Shiny coin</vt:lpstr>
      <vt:lpstr>Sturdy</vt:lpstr>
      <vt:lpstr>tend</vt:lpstr>
      <vt:lpstr>Schoolhouse</vt:lpstr>
      <vt:lpstr>Yearn for</vt:lpstr>
      <vt:lpstr>kindhearted</vt:lpstr>
      <vt:lpstr>gift</vt:lpstr>
      <vt:lpstr>produce</vt:lpstr>
      <vt:lpstr>gasped</vt:lpstr>
      <vt:lpstr>customers</vt:lpstr>
    </vt:vector>
  </TitlesOfParts>
  <Company>Oklahoma City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Beatrice’s goat Unit5.2</dc:title>
  <dc:creator>OKCPS</dc:creator>
  <cp:lastModifiedBy>Buckmaster, Jamie L.</cp:lastModifiedBy>
  <cp:revision>16</cp:revision>
  <dcterms:created xsi:type="dcterms:W3CDTF">2013-02-12T01:37:35Z</dcterms:created>
  <dcterms:modified xsi:type="dcterms:W3CDTF">2015-02-26T14:55:40Z</dcterms:modified>
</cp:coreProperties>
</file>