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78" r:id="rId3"/>
    <p:sldId id="272" r:id="rId4"/>
    <p:sldId id="258" r:id="rId5"/>
    <p:sldId id="277" r:id="rId6"/>
    <p:sldId id="279" r:id="rId7"/>
    <p:sldId id="259" r:id="rId8"/>
    <p:sldId id="257" r:id="rId9"/>
    <p:sldId id="260" r:id="rId10"/>
    <p:sldId id="267" r:id="rId11"/>
    <p:sldId id="261" r:id="rId12"/>
    <p:sldId id="262" r:id="rId13"/>
    <p:sldId id="274" r:id="rId14"/>
    <p:sldId id="273" r:id="rId15"/>
    <p:sldId id="275" r:id="rId16"/>
    <p:sldId id="263" r:id="rId17"/>
    <p:sldId id="264" r:id="rId18"/>
    <p:sldId id="266" r:id="rId19"/>
    <p:sldId id="265" r:id="rId20"/>
    <p:sldId id="269" r:id="rId21"/>
    <p:sldId id="270" r:id="rId22"/>
    <p:sldId id="27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B174-07F8-4D7C-90D9-16B1981CDE70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FC65-EB1B-429F-821A-7624B86CBC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FC65-EB1B-429F-821A-7624B86CBCE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reepages.genealogy.rootsweb.ancestry.com/~archibald/Pedigree-tre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6Au81aHuSg" TargetMode="External"/><Relationship Id="rId2" Type="http://schemas.openxmlformats.org/officeDocument/2006/relationships/hyperlink" Target="http://app.discoveryeducation.com/player/view/assetGuid/CDDC26F3-B37F-43FB-BB45-76B75A8775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Brother</a:t>
            </a:r>
            <a:br>
              <a:rPr lang="en-US" dirty="0" smtClean="0"/>
            </a:br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4.3.2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778" t="34667" r="64901" b="44889"/>
          <a:stretch>
            <a:fillRect/>
          </a:stretch>
        </p:blipFill>
        <p:spPr bwMode="auto">
          <a:xfrm>
            <a:off x="6629400" y="3733800"/>
            <a:ext cx="1414475" cy="24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556" t="32000" r="51111" b="18222"/>
          <a:stretch>
            <a:fillRect/>
          </a:stretch>
        </p:blipFill>
        <p:spPr bwMode="auto">
          <a:xfrm>
            <a:off x="381000" y="685800"/>
            <a:ext cx="4419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King, Sr.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 King Sr. was a Baptist </a:t>
            </a:r>
            <a:r>
              <a:rPr lang="en-US" b="1" dirty="0" smtClean="0"/>
              <a:t>minister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4578" name="Picture 2" descr="http://upload.wikimedia.org/wikipedia/commons/thumb/5/52/Martin_Luther_King_Sr,_c1977-81.jpg/220px-Martin_Luther_King_Sr,_c1977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715733" cy="2409825"/>
          </a:xfrm>
          <a:prstGeom prst="rect">
            <a:avLst/>
          </a:prstGeom>
          <a:noFill/>
        </p:spPr>
      </p:pic>
      <p:pic>
        <p:nvPicPr>
          <p:cNvPr id="24580" name="Picture 4" descr="http://www.georgiaencyclopedia.org/media_content/m-2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3657600" cy="2438400"/>
          </a:xfrm>
          <a:prstGeom prst="rect">
            <a:avLst/>
          </a:prstGeom>
          <a:noFill/>
        </p:spPr>
      </p:pic>
      <p:pic>
        <p:nvPicPr>
          <p:cNvPr id="24582" name="Picture 6" descr="http://image1.findagrave.com/photos250/photos/2009/136/9795_124257209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398264"/>
            <a:ext cx="3401122" cy="223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that time, our country had unfair laws against black people.  </a:t>
            </a:r>
            <a:endParaRPr lang="en-US" dirty="0"/>
          </a:p>
        </p:txBody>
      </p:sp>
      <p:pic>
        <p:nvPicPr>
          <p:cNvPr id="6146" name="Picture 2" descr="http://gwilliamlawfirm.com/wp-content/uploads/2011/01/un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333750" cy="3810000"/>
          </a:xfrm>
          <a:prstGeom prst="rect">
            <a:avLst/>
          </a:prstGeom>
          <a:noFill/>
        </p:spPr>
      </p:pic>
      <p:pic>
        <p:nvPicPr>
          <p:cNvPr id="6148" name="Picture 4" descr="http://unlimitedlolzzz.com/wp-content/uploads/2012/05/my-teacher-is-always-unfair-to-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266"/>
            <a:ext cx="2962275" cy="25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Our ancestors had been captured in far-off Africa and brought to America as slaves.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Ancestors are members of our families who lived long ago.  (see the next slide)</a:t>
            </a:r>
            <a:endParaRPr lang="en-US" dirty="0"/>
          </a:p>
        </p:txBody>
      </p:sp>
      <p:pic>
        <p:nvPicPr>
          <p:cNvPr id="5122" name="Picture 2" descr="http://www.etude-philippon.com/grafik/FHock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608811" cy="2667000"/>
          </a:xfrm>
          <a:prstGeom prst="rect">
            <a:avLst/>
          </a:prstGeom>
          <a:noFill/>
        </p:spPr>
      </p:pic>
      <p:pic>
        <p:nvPicPr>
          <p:cNvPr id="5126" name="Picture 6" descr="https://encrypted-tbn0.gstatic.com/images?q=tbn:ANd9GcR-8jTv9u_vhicWpBE9C5vHGyUETArCQsteK0Jm8hoPr2XLZJz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family tree is a way to think about all of our ancestors. </a:t>
            </a:r>
          </a:p>
          <a:p>
            <a:endParaRPr lang="en-US" dirty="0" smtClean="0"/>
          </a:p>
          <a:p>
            <a:r>
              <a:rPr lang="en-US" dirty="0" smtClean="0"/>
              <a:t>The people at the top </a:t>
            </a:r>
          </a:p>
          <a:p>
            <a:pPr>
              <a:buNone/>
            </a:pPr>
            <a:r>
              <a:rPr lang="en-US" dirty="0" smtClean="0"/>
              <a:t>	of the tree are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ancestors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/>
              <a:t>Print </a:t>
            </a:r>
            <a:r>
              <a:rPr lang="en-US" sz="1200" dirty="0" smtClean="0"/>
              <a:t>this </a:t>
            </a:r>
            <a:r>
              <a:rPr lang="en-US" sz="1200" dirty="0" smtClean="0"/>
              <a:t>page </a:t>
            </a:r>
            <a:r>
              <a:rPr lang="en-US" sz="1200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 smtClean="0">
                <a:hlinkClick r:id="rId2"/>
              </a:rPr>
              <a:t>://freepages.genealogy.rootsweb.ancestry.com/~</a:t>
            </a:r>
            <a:r>
              <a:rPr lang="en-US" sz="1200" dirty="0" smtClean="0">
                <a:hlinkClick r:id="rId2"/>
              </a:rPr>
              <a:t>archibald/Pedigree-tree.jpg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5" name="Picture 4" descr="http://library.hsu.edu/databases/images/family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325259" cy="1447800"/>
          </a:xfrm>
          <a:prstGeom prst="rect">
            <a:avLst/>
          </a:prstGeom>
          <a:noFill/>
        </p:spPr>
      </p:pic>
      <p:pic>
        <p:nvPicPr>
          <p:cNvPr id="32772" name="Picture 4" descr="http://freepages.genealogy.rootsweb.ancestry.com/~archibald/Pedigree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0"/>
            <a:ext cx="3583149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In the Harry Potter books, </a:t>
            </a:r>
            <a:r>
              <a:rPr lang="en-US" sz="2800" dirty="0" err="1" smtClean="0"/>
              <a:t>Phieas</a:t>
            </a:r>
            <a:r>
              <a:rPr lang="en-US" sz="2800" dirty="0" smtClean="0"/>
              <a:t> </a:t>
            </a:r>
            <a:r>
              <a:rPr lang="en-US" sz="2800" dirty="0" err="1" smtClean="0"/>
              <a:t>Nigellus</a:t>
            </a:r>
            <a:r>
              <a:rPr lang="en-US" sz="2800" dirty="0" smtClean="0"/>
              <a:t> Black was an ancestor of Sirius Black.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img.photobucket.com/albums/v653/-Unknown_User-/Official_black_family_tree_Inve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315200" cy="4733925"/>
          </a:xfrm>
          <a:prstGeom prst="rect">
            <a:avLst/>
          </a:prstGeom>
          <a:noFill/>
        </p:spPr>
      </p:pic>
      <p:pic>
        <p:nvPicPr>
          <p:cNvPr id="31748" name="Picture 4" descr="PhineasN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447800"/>
            <a:ext cx="1466850" cy="1854099"/>
          </a:xfrm>
          <a:prstGeom prst="rect">
            <a:avLst/>
          </a:prstGeom>
          <a:noFill/>
        </p:spPr>
      </p:pic>
      <p:pic>
        <p:nvPicPr>
          <p:cNvPr id="31750" name="Picture 6" descr="http://img0040.popscreencdn.com/104388301_amazoncom-gary-oldman-as-sirius-black-in-harry-potter-.jpg"/>
          <p:cNvPicPr>
            <a:picLocks noChangeAspect="1" noChangeArrowheads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7696200" y="4953000"/>
            <a:ext cx="1371600" cy="18288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4191000" y="2590800"/>
            <a:ext cx="33528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71800" y="5562600"/>
            <a:ext cx="457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In the Harry Potter books, </a:t>
            </a:r>
            <a:r>
              <a:rPr lang="en-US" sz="3200" dirty="0" err="1" smtClean="0"/>
              <a:t>Ignotus</a:t>
            </a:r>
            <a:r>
              <a:rPr lang="en-US" sz="3200" dirty="0" smtClean="0"/>
              <a:t> </a:t>
            </a:r>
            <a:r>
              <a:rPr lang="en-US" sz="3200" dirty="0" err="1" smtClean="0"/>
              <a:t>Peverell</a:t>
            </a:r>
            <a:r>
              <a:rPr lang="en-US" sz="3200" dirty="0" smtClean="0"/>
              <a:t> was an ancestor of Harry.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24.media.tumblr.com/tumblr_lkvgaevMpm1qj3uja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762500" cy="5019676"/>
          </a:xfrm>
          <a:prstGeom prst="rect">
            <a:avLst/>
          </a:prstGeom>
          <a:noFill/>
        </p:spPr>
      </p:pic>
      <p:pic>
        <p:nvPicPr>
          <p:cNvPr id="33796" name="Picture 4" descr="https://encrypted-tbn0.gstatic.com/images?q=tbn:ANd9GcSyHNr3kfnQaMFSyKLDYSauy1ztTLegMYuqHHpvd2q0-lkQ1tVZ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143000"/>
            <a:ext cx="1396030" cy="1905000"/>
          </a:xfrm>
          <a:prstGeom prst="rect">
            <a:avLst/>
          </a:prstGeom>
          <a:noFill/>
        </p:spPr>
      </p:pic>
      <p:pic>
        <p:nvPicPr>
          <p:cNvPr id="33798" name="Picture 6" descr="https://encrypted-tbn0.gstatic.com/images?q=tbn:ANd9GcR8btLPYpW64poSkUziwHQFQUG6rOyO-M_8FjDZabxi6Wqih4JQ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47800"/>
            <a:ext cx="2066925" cy="874699"/>
          </a:xfrm>
          <a:prstGeom prst="rect">
            <a:avLst/>
          </a:prstGeom>
          <a:noFill/>
        </p:spPr>
      </p:pic>
      <p:pic>
        <p:nvPicPr>
          <p:cNvPr id="33800" name="Picture 8" descr="https://encrypted-tbn2.gstatic.com/images?q=tbn:ANd9GcT-kwzGBeriyp3LOS3ADKdnxyVKwrT7swRoERJUUnNi2WH5Q-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810000"/>
            <a:ext cx="1809750" cy="25241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600200" y="2438400"/>
            <a:ext cx="59436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62200" y="5029200"/>
            <a:ext cx="49530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It was only a matter of time before the generations of cruelty and injustice finally broke through.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Injustice is unfairness.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this a fair trial?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pic>
        <p:nvPicPr>
          <p:cNvPr id="4098" name="Picture 2" descr="http://www.cartoonstock.com/newscartoons/cartoonists/tcr/lowres/tcrn3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194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Her words explained why our family avoided places marked </a:t>
            </a:r>
            <a:r>
              <a:rPr lang="en-US" b="1" dirty="0" smtClean="0"/>
              <a:t>whites only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Have you ever avoided homework?</a:t>
            </a:r>
            <a:endParaRPr lang="en-US" sz="1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avoid is to </a:t>
            </a:r>
            <a:r>
              <a:rPr lang="en-US" u="sng" dirty="0" smtClean="0"/>
              <a:t>stay away</a:t>
            </a:r>
            <a:r>
              <a:rPr lang="en-US" dirty="0" smtClean="0"/>
              <a:t> from something.  </a:t>
            </a:r>
            <a:endParaRPr lang="en-US" dirty="0"/>
          </a:p>
        </p:txBody>
      </p:sp>
      <p:pic>
        <p:nvPicPr>
          <p:cNvPr id="3074" name="Picture 2" descr="http://vecto.rs/600/vector-of-a-cartoon-guy-avoiding-spinach-coloring-page-outline-by-ron-leishman-23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971800"/>
            <a:ext cx="2580968" cy="2667000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SSY1qgPxQFTqndC-ZqJ6r_OcMfsYFQV6hR4c5DAn8yilEpAY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248025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numerous speeches and marches.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Numerous means </a:t>
            </a:r>
            <a:r>
              <a:rPr lang="en-US" u="sng" dirty="0" smtClean="0"/>
              <a:t>a lot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					 </a:t>
            </a:r>
            <a:r>
              <a:rPr lang="en-US" sz="2000" dirty="0" smtClean="0"/>
              <a:t>numerous </a:t>
            </a:r>
            <a:r>
              <a:rPr lang="en-US" sz="2000" dirty="0" smtClean="0"/>
              <a:t>crayons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n</a:t>
            </a:r>
            <a:r>
              <a:rPr lang="en-US" sz="2000" dirty="0" smtClean="0"/>
              <a:t>umerous people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/>
              <a:t> numerous </a:t>
            </a:r>
            <a:r>
              <a:rPr lang="en-US" sz="2000" dirty="0" smtClean="0"/>
              <a:t> candies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		</a:t>
            </a:r>
          </a:p>
        </p:txBody>
      </p:sp>
      <p:pic>
        <p:nvPicPr>
          <p:cNvPr id="1026" name="Picture 2" descr="http://images2.layoutsparks.com/1/7542/crayons-sticks-numerous-dum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71122" cy="2469298"/>
          </a:xfrm>
          <a:prstGeom prst="rect">
            <a:avLst/>
          </a:prstGeom>
          <a:noFill/>
        </p:spPr>
      </p:pic>
      <p:pic>
        <p:nvPicPr>
          <p:cNvPr id="1028" name="Picture 4" descr="http://data.whicdn.com/images/11952177/green-mm-round-numerous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276986"/>
            <a:ext cx="2057400" cy="1544272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QT5PGag7HAo8sg_izsEOmGRaz4oRr5Q5coDfFkh_vbaqFAXRf0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Segregation was a way to keep black people separate from others.  It was unjust and unfair. </a:t>
            </a:r>
            <a:endParaRPr lang="en-US" dirty="0"/>
          </a:p>
        </p:txBody>
      </p:sp>
      <p:pic>
        <p:nvPicPr>
          <p:cNvPr id="2050" name="Picture 2" descr="http://scrapetv.com/News/News%20Pages/usa/images-7/segre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71475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professionsforpeace.files.wordpress.com/2013/01/martin-luther-king-jr-i-have-a-dr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876800" cy="487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unfair law: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4.bp.blogspot.com/-tjDADqllveI/T75FWVQ2TGI/AAAAAAAAAGs/UW1FXidsS-0/s1600/Unequ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44005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unfair law: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http://www.learningbycartooning.org/Civil%20Rights/kmastalski12.jpg"/>
          <p:cNvPicPr>
            <a:picLocks noChangeAspect="1" noChangeArrowheads="1"/>
          </p:cNvPicPr>
          <p:nvPr/>
        </p:nvPicPr>
        <p:blipFill>
          <a:blip r:embed="rId2" cstate="print"/>
          <a:srcRect t="18056" r="51660"/>
          <a:stretch>
            <a:fillRect/>
          </a:stretch>
        </p:blipFill>
        <p:spPr bwMode="auto">
          <a:xfrm>
            <a:off x="609600" y="1981200"/>
            <a:ext cx="3429000" cy="4495800"/>
          </a:xfrm>
          <a:prstGeom prst="rect">
            <a:avLst/>
          </a:prstGeom>
          <a:noFill/>
        </p:spPr>
      </p:pic>
      <p:pic>
        <p:nvPicPr>
          <p:cNvPr id="6" name="Picture 4" descr="http://www.learningbycartooning.org/Civil%20Rights/kmastalski12.jpg"/>
          <p:cNvPicPr>
            <a:picLocks noChangeAspect="1" noChangeArrowheads="1"/>
          </p:cNvPicPr>
          <p:nvPr/>
        </p:nvPicPr>
        <p:blipFill>
          <a:blip r:embed="rId2" cstate="print"/>
          <a:srcRect l="49414" t="16667"/>
          <a:stretch>
            <a:fillRect/>
          </a:stretch>
        </p:blipFill>
        <p:spPr bwMode="auto">
          <a:xfrm>
            <a:off x="5029200" y="1905000"/>
            <a:ext cx="358836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unfair law: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files.myopera.com/Donut123/blog/white%20people%20on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514725" cy="3171826"/>
          </a:xfrm>
          <a:prstGeom prst="rect">
            <a:avLst/>
          </a:prstGeom>
          <a:noFill/>
        </p:spPr>
      </p:pic>
      <p:pic>
        <p:nvPicPr>
          <p:cNvPr id="28676" name="Picture 4" descr="http://filipspagnoli.files.wordpress.com/2009/06/african-american-citizens-sitting-in-the-rear-of-the-bus-in-compliance-with-florida-segregation-law-po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nolongerwounded.files.wordpress.com/2013/01/wpid-martin-luther-king-jr-famous-quotes.jpg?w=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7620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6771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Martin Luther King Sr. (Senior)</a:t>
            </a:r>
          </a:p>
          <a:p>
            <a:pPr lvl="1"/>
            <a:r>
              <a:rPr lang="en-US" dirty="0" smtClean="0"/>
              <a:t>1899-1984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Martin Luther </a:t>
            </a:r>
            <a:r>
              <a:rPr lang="en-US" dirty="0" smtClean="0"/>
              <a:t>King Jr. (Junior)</a:t>
            </a:r>
          </a:p>
          <a:p>
            <a:pPr lvl="1"/>
            <a:r>
              <a:rPr lang="en-US" dirty="0" smtClean="0"/>
              <a:t>1929-1968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Martin </a:t>
            </a:r>
            <a:r>
              <a:rPr lang="en-US" dirty="0" smtClean="0"/>
              <a:t>Luther </a:t>
            </a:r>
            <a:r>
              <a:rPr lang="en-US" dirty="0" smtClean="0"/>
              <a:t>King III (the third)</a:t>
            </a:r>
          </a:p>
          <a:p>
            <a:pPr lvl="1"/>
            <a:r>
              <a:rPr lang="en-US" dirty="0" smtClean="0"/>
              <a:t>1957-</a:t>
            </a:r>
            <a:r>
              <a:rPr lang="en-US" b="1" dirty="0" smtClean="0">
                <a:solidFill>
                  <a:srgbClr val="7030A0"/>
                </a:solidFill>
              </a:rPr>
              <a:t>			</a:t>
            </a:r>
            <a:endParaRPr lang="en-US" dirty="0" smtClean="0"/>
          </a:p>
        </p:txBody>
      </p:sp>
      <p:pic>
        <p:nvPicPr>
          <p:cNvPr id="4" name="Picture 2" descr="http://upload.wikimedia.org/wikipedia/commons/thumb/5/52/Martin_Luther_King_Sr,_c1977-81.jpg/220px-Martin_Luther_King_Sr,_c1977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0"/>
            <a:ext cx="1356311" cy="1905000"/>
          </a:xfrm>
          <a:prstGeom prst="rect">
            <a:avLst/>
          </a:prstGeom>
          <a:noFill/>
        </p:spPr>
      </p:pic>
      <p:pic>
        <p:nvPicPr>
          <p:cNvPr id="25602" name="Picture 2" descr="http://hawaiitribune-herald.com/sites/files/article/207917_web_M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71800"/>
            <a:ext cx="1828800" cy="1602029"/>
          </a:xfrm>
          <a:prstGeom prst="rect">
            <a:avLst/>
          </a:prstGeom>
          <a:noFill/>
        </p:spPr>
      </p:pic>
      <p:pic>
        <p:nvPicPr>
          <p:cNvPr id="25604" name="Picture 4" descr="http://www.worldcongressofreligions2012.org/wp-content/uploads/et_temp/MartinLutherKing_web2-43408_2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Martin Luther King, Jr.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was he? </a:t>
            </a:r>
          </a:p>
          <a:p>
            <a:pPr lvl="1"/>
            <a:r>
              <a:rPr lang="en-US" sz="2800" dirty="0" smtClean="0"/>
              <a:t>{9:06 + video quiz} 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app.discoveryeducation.com/player/view/assetGuid/CDDC26F3-B37F-43FB-BB45-76B75A877576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{3:21</a:t>
            </a:r>
            <a:r>
              <a:rPr lang="en-US" sz="2400" dirty="0" smtClean="0"/>
              <a:t>}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www.youtube.com/watch?v=k6Au81aHuSg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42" name="Picture 2" descr="http://media.kansascity.com/smedia/2013/02/04/16/12/QYy61.St.8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3705225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 </a:t>
            </a:r>
            <a:r>
              <a:rPr lang="en-US" dirty="0" err="1" smtClean="0"/>
              <a:t>Jr’s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 King 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Alberta King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Martin Luther King Jr.</a:t>
            </a:r>
          </a:p>
          <a:p>
            <a:r>
              <a:rPr lang="en-US" dirty="0" smtClean="0"/>
              <a:t>Christine King</a:t>
            </a:r>
          </a:p>
          <a:p>
            <a:pPr lvl="1"/>
            <a:r>
              <a:rPr lang="en-US" dirty="0" smtClean="0"/>
              <a:t>* author of this book</a:t>
            </a:r>
          </a:p>
          <a:p>
            <a:r>
              <a:rPr lang="en-US" dirty="0" smtClean="0"/>
              <a:t>Alfred Daniel King </a:t>
            </a:r>
          </a:p>
          <a:p>
            <a:endParaRPr lang="en-US" dirty="0"/>
          </a:p>
        </p:txBody>
      </p:sp>
      <p:pic>
        <p:nvPicPr>
          <p:cNvPr id="37890" name="Picture 2" descr="http://www.washingtonpost.com/rf/image_606w/2010-2019/WashingtonPost/2011/08/16/Style/Images/mlk8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216" y="1600200"/>
            <a:ext cx="3602140" cy="488632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400800" y="3276600"/>
            <a:ext cx="1066800" cy="2590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3276600"/>
            <a:ext cx="1066800" cy="2590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Christine King Farris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http://www.washingtonpost.com/rf/image_606w/2010-2019/WashingtonPost/2011/08/16/Style/Images/mlk8171.jpg"/>
          <p:cNvPicPr>
            <a:picLocks noChangeAspect="1" noChangeArrowheads="1"/>
          </p:cNvPicPr>
          <p:nvPr/>
        </p:nvPicPr>
        <p:blipFill>
          <a:blip r:embed="rId2" cstate="print"/>
          <a:srcRect t="35867"/>
          <a:stretch>
            <a:fillRect/>
          </a:stretch>
        </p:blipFill>
        <p:spPr bwMode="auto">
          <a:xfrm>
            <a:off x="5638800" y="3733800"/>
            <a:ext cx="3429000" cy="29831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629400" y="3657600"/>
            <a:ext cx="1066800" cy="2590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http://deliveringreadingpassion.files.wordpress.com/2011/01/christine-king-far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762500" cy="3324226"/>
          </a:xfrm>
          <a:prstGeom prst="rect">
            <a:avLst/>
          </a:prstGeom>
          <a:noFill/>
        </p:spPr>
      </p:pic>
      <p:pic>
        <p:nvPicPr>
          <p:cNvPr id="39940" name="Picture 4" descr="http://www.jackandjillpolitics.com/blog/wp-content/uploads/2013/01/christine-king-farris-on-inauguration-day-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2819400" cy="194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peas in a 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three peas in a pod, we grew together. </a:t>
            </a:r>
            <a:endParaRPr lang="en-US" dirty="0"/>
          </a:p>
        </p:txBody>
      </p:sp>
      <p:pic>
        <p:nvPicPr>
          <p:cNvPr id="9218" name="Picture 2" descr="https://encrypted-tbn3.gstatic.com/images?q=tbn:ANd9GcRcqTBUj6rzmyJ7EpEcpxfRX2KnP1lUaDp4TV7O7wcpHfk_J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3514725" cy="1295401"/>
          </a:xfrm>
          <a:prstGeom prst="rect">
            <a:avLst/>
          </a:prstGeom>
          <a:noFill/>
        </p:spPr>
      </p:pic>
      <p:pic>
        <p:nvPicPr>
          <p:cNvPr id="9220" name="Picture 4" descr="https://encrypted-tbn3.gstatic.com/images?q=tbn:ANd9GcRPEioIt1lzNBKUIWbeq2u1TzP25GnsCqCwr5QluEE4SAFov7iP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3962400" cy="2967977"/>
          </a:xfrm>
          <a:prstGeom prst="rect">
            <a:avLst/>
          </a:prstGeom>
          <a:noFill/>
        </p:spPr>
      </p:pic>
      <p:pic>
        <p:nvPicPr>
          <p:cNvPr id="7" name="Picture 2" descr="http://www.washingtonpost.com/rf/image_606w/2010-2019/WashingtonPost/2011/08/16/Style/Images/mlk8171.jpg"/>
          <p:cNvPicPr>
            <a:picLocks noChangeAspect="1" noChangeArrowheads="1"/>
          </p:cNvPicPr>
          <p:nvPr/>
        </p:nvPicPr>
        <p:blipFill>
          <a:blip r:embed="rId4" cstate="print"/>
          <a:srcRect t="35867"/>
          <a:stretch>
            <a:fillRect/>
          </a:stretch>
        </p:blipFill>
        <p:spPr bwMode="auto">
          <a:xfrm>
            <a:off x="5638800" y="3733800"/>
            <a:ext cx="3429000" cy="298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unsuspecting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liked to play a prank on an unsuspecting passerby. </a:t>
            </a:r>
            <a:endParaRPr lang="en-US" dirty="0"/>
          </a:p>
        </p:txBody>
      </p:sp>
      <p:pic>
        <p:nvPicPr>
          <p:cNvPr id="8196" name="Picture 4" descr="http://www.ihasaflavor.com/lolcats/unsuspecting-cat.jpg"/>
          <p:cNvPicPr>
            <a:picLocks noChangeAspect="1" noChangeArrowheads="1"/>
          </p:cNvPicPr>
          <p:nvPr/>
        </p:nvPicPr>
        <p:blipFill>
          <a:blip r:embed="rId2" cstate="print"/>
          <a:srcRect t="14933" b="18933"/>
          <a:stretch>
            <a:fillRect/>
          </a:stretch>
        </p:blipFill>
        <p:spPr bwMode="auto">
          <a:xfrm>
            <a:off x="4343400" y="3733800"/>
            <a:ext cx="4762500" cy="2362200"/>
          </a:xfrm>
          <a:prstGeom prst="rect">
            <a:avLst/>
          </a:prstGeom>
          <a:noFill/>
        </p:spPr>
      </p:pic>
      <p:pic>
        <p:nvPicPr>
          <p:cNvPr id="8198" name="Picture 6" descr="http://i.chzbgr.com/completestore/2008/1/23/unsuspectingd128455747170000000.jpg"/>
          <p:cNvPicPr>
            <a:picLocks noChangeAspect="1" noChangeArrowheads="1"/>
          </p:cNvPicPr>
          <p:nvPr/>
        </p:nvPicPr>
        <p:blipFill>
          <a:blip r:embed="rId3" cstate="print"/>
          <a:srcRect b="18841"/>
          <a:stretch>
            <a:fillRect/>
          </a:stretch>
        </p:blipFill>
        <p:spPr bwMode="auto">
          <a:xfrm>
            <a:off x="6400800" y="2209800"/>
            <a:ext cx="2743200" cy="1368545"/>
          </a:xfrm>
          <a:prstGeom prst="rect">
            <a:avLst/>
          </a:prstGeom>
          <a:noFill/>
        </p:spPr>
      </p:pic>
      <p:pic>
        <p:nvPicPr>
          <p:cNvPr id="8200" name="Picture 8" descr="http://briancromer.files.wordpress.com/2010/01/gatorade-sh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962400" cy="2648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Daddy was an important minister. </a:t>
            </a:r>
            <a:endParaRPr lang="en-US" dirty="0"/>
          </a:p>
        </p:txBody>
      </p:sp>
      <p:pic>
        <p:nvPicPr>
          <p:cNvPr id="7172" name="Picture 4" descr="http://www.uu.edu/centers/olford/about/photos/SFO-Preaching-at-Bellevue-r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4038600"/>
            <a:ext cx="4238625" cy="2752725"/>
          </a:xfrm>
          <a:prstGeom prst="rect">
            <a:avLst/>
          </a:prstGeom>
          <a:noFill/>
        </p:spPr>
      </p:pic>
      <p:pic>
        <p:nvPicPr>
          <p:cNvPr id="7174" name="Picture 6" descr="http://www.clevelandseniors.com/photos/lou-stokes/louis-stokes-preaching.jpg"/>
          <p:cNvPicPr>
            <a:picLocks noChangeAspect="1" noChangeArrowheads="1"/>
          </p:cNvPicPr>
          <p:nvPr/>
        </p:nvPicPr>
        <p:blipFill>
          <a:blip r:embed="rId3" cstate="print"/>
          <a:srcRect l="6000" t="7722" r="8000" b="8880"/>
          <a:stretch>
            <a:fillRect/>
          </a:stretch>
        </p:blipFill>
        <p:spPr bwMode="auto">
          <a:xfrm>
            <a:off x="5410200" y="2514600"/>
            <a:ext cx="3276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500</TotalTime>
  <Words>341</Words>
  <Application>Microsoft Office PowerPoint</Application>
  <PresentationFormat>On-screen Show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My Brother Martin</vt:lpstr>
      <vt:lpstr>Slide 2</vt:lpstr>
      <vt:lpstr>Slide 3</vt:lpstr>
      <vt:lpstr>Dr. Martin Luther King, Jr. </vt:lpstr>
      <vt:lpstr>Martin Luther King Jr’s Family</vt:lpstr>
      <vt:lpstr>Christine King Farris</vt:lpstr>
      <vt:lpstr>three peas in a pod</vt:lpstr>
      <vt:lpstr>unsuspecting</vt:lpstr>
      <vt:lpstr>minister</vt:lpstr>
      <vt:lpstr>Martin Luther King, Sr. </vt:lpstr>
      <vt:lpstr>unfair</vt:lpstr>
      <vt:lpstr>ancestors</vt:lpstr>
      <vt:lpstr>ancestors</vt:lpstr>
      <vt:lpstr>In the Harry Potter books, Phieas Nigellus Black was an ancestor of Sirius Black.  </vt:lpstr>
      <vt:lpstr>In the Harry Potter books, Ignotus Peverell was an ancestor of Harry.</vt:lpstr>
      <vt:lpstr>injustice</vt:lpstr>
      <vt:lpstr>avoid</vt:lpstr>
      <vt:lpstr>numerous</vt:lpstr>
      <vt:lpstr>segregation</vt:lpstr>
      <vt:lpstr>An unfair law: segregation</vt:lpstr>
      <vt:lpstr>An unfair law: segregation</vt:lpstr>
      <vt:lpstr>An unfair law: segregation</vt:lpstr>
      <vt:lpstr>Slide 23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65</cp:revision>
  <dcterms:created xsi:type="dcterms:W3CDTF">2012-12-23T03:53:54Z</dcterms:created>
  <dcterms:modified xsi:type="dcterms:W3CDTF">2013-02-12T21:56:32Z</dcterms:modified>
</cp:coreProperties>
</file>