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2"/>
  </p:notesMasterIdLst>
  <p:handoutMasterIdLst>
    <p:handoutMasterId r:id="rId23"/>
  </p:handoutMasterIdLst>
  <p:sldIdLst>
    <p:sldId id="256" r:id="rId3"/>
    <p:sldId id="279" r:id="rId4"/>
    <p:sldId id="280" r:id="rId5"/>
    <p:sldId id="281" r:id="rId6"/>
    <p:sldId id="282" r:id="rId7"/>
    <p:sldId id="283" r:id="rId8"/>
    <p:sldId id="284" r:id="rId9"/>
    <p:sldId id="285" r:id="rId10"/>
    <p:sldId id="288" r:id="rId11"/>
    <p:sldId id="289" r:id="rId12"/>
    <p:sldId id="290" r:id="rId13"/>
    <p:sldId id="291" r:id="rId14"/>
    <p:sldId id="292" r:id="rId15"/>
    <p:sldId id="293" r:id="rId16"/>
    <p:sldId id="287" r:id="rId17"/>
    <p:sldId id="286" r:id="rId18"/>
    <p:sldId id="258" r:id="rId19"/>
    <p:sldId id="263" r:id="rId20"/>
    <p:sldId id="294"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13" autoAdjust="0"/>
  </p:normalViewPr>
  <p:slideViewPr>
    <p:cSldViewPr>
      <p:cViewPr>
        <p:scale>
          <a:sx n="81" d="100"/>
          <a:sy n="81" d="100"/>
        </p:scale>
        <p:origin x="-264" y="-3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pPr/>
              <a:t>9/2/2014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pPr/>
              <a:t>9/2/2014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pPr/>
              <a:t>18</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pPr/>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pPr/>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pPr/>
              <a:t>9/2/2014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pPr/>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pPr/>
              <a:t>9/2/2014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pPr/>
              <a:t>9/2/2014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pPr/>
              <a:t>9/2/2014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pPr/>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pPr/>
              <a:t>9/2/2014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pPr/>
              <a:t>9/2/2014</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p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Mystic Horse</a:t>
            </a:r>
            <a:endParaRPr lang="en-US" dirty="0"/>
          </a:p>
        </p:txBody>
      </p:sp>
      <p:sp>
        <p:nvSpPr>
          <p:cNvPr id="3" name="Subtitle 2"/>
          <p:cNvSpPr>
            <a:spLocks noGrp="1"/>
          </p:cNvSpPr>
          <p:nvPr>
            <p:ph type="subTitle" idx="1"/>
          </p:nvPr>
        </p:nvSpPr>
        <p:spPr/>
        <p:txBody>
          <a:bodyPr/>
          <a:lstStyle/>
          <a:p>
            <a:r>
              <a:rPr lang="en-US" dirty="0" smtClean="0"/>
              <a:t>Genre: Legend-a story that has been handed down by people for many years, and that often has some basis in fact.</a:t>
            </a:r>
          </a:p>
          <a:p>
            <a:endParaRPr lang="en-US" dirty="0"/>
          </a:p>
        </p:txBody>
      </p:sp>
      <p:pic>
        <p:nvPicPr>
          <p:cNvPr id="1028" name="Picture 4"/>
          <p:cNvPicPr>
            <a:picLocks noChangeAspect="1" noChangeArrowheads="1"/>
          </p:cNvPicPr>
          <p:nvPr/>
        </p:nvPicPr>
        <p:blipFill>
          <a:blip r:embed="rId2" cstate="print"/>
          <a:srcRect l="43326" t="25000" r="27977" b="9375"/>
          <a:stretch>
            <a:fillRect/>
          </a:stretch>
        </p:blipFill>
        <p:spPr bwMode="auto">
          <a:xfrm>
            <a:off x="227012" y="0"/>
            <a:ext cx="3733800" cy="4800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44143" t="29166" r="45315" b="7292"/>
          <a:stretch>
            <a:fillRect/>
          </a:stretch>
        </p:blipFill>
        <p:spPr bwMode="auto">
          <a:xfrm>
            <a:off x="10209212" y="152400"/>
            <a:ext cx="1371600" cy="46482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l="42972" t="23958" r="28917" b="7292"/>
          <a:stretch>
            <a:fillRect/>
          </a:stretch>
        </p:blipFill>
        <p:spPr bwMode="auto">
          <a:xfrm>
            <a:off x="6094412" y="152400"/>
            <a:ext cx="2514600" cy="3457575"/>
          </a:xfrm>
          <a:prstGeom prst="rect">
            <a:avLst/>
          </a:prstGeom>
          <a:noFill/>
          <a:ln w="9525">
            <a:noFill/>
            <a:miter lim="800000"/>
            <a:headEnd/>
            <a:tailEnd/>
          </a:ln>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a:t>
            </a:r>
            <a:r>
              <a:rPr lang="en-US" dirty="0" smtClean="0">
                <a:solidFill>
                  <a:srgbClr val="00B050"/>
                </a:solidFill>
              </a:rPr>
              <a:t>loos</a:t>
            </a:r>
            <a:r>
              <a:rPr lang="en-US" dirty="0" smtClean="0">
                <a:solidFill>
                  <a:srgbClr val="FFFF00"/>
                </a:solidFill>
              </a:rPr>
              <a:t>en</a:t>
            </a:r>
            <a:r>
              <a:rPr lang="en-US" dirty="0" smtClean="0">
                <a:solidFill>
                  <a:srgbClr val="FFC000"/>
                </a:solidFill>
              </a:rPr>
              <a:t>ed</a:t>
            </a:r>
            <a:endParaRPr lang="en-US" dirty="0">
              <a:solidFill>
                <a:srgbClr val="FFC000"/>
              </a:solidFill>
            </a:endParaRPr>
          </a:p>
        </p:txBody>
      </p:sp>
      <p:sp>
        <p:nvSpPr>
          <p:cNvPr id="3" name="Content Placeholder 2"/>
          <p:cNvSpPr>
            <a:spLocks noGrp="1"/>
          </p:cNvSpPr>
          <p:nvPr>
            <p:ph idx="1"/>
          </p:nvPr>
        </p:nvSpPr>
        <p:spPr>
          <a:xfrm>
            <a:off x="227012" y="1600200"/>
            <a:ext cx="11582400" cy="5029200"/>
          </a:xfrm>
        </p:spPr>
        <p:txBody>
          <a:bodyPr/>
          <a:lstStyle/>
          <a:p>
            <a:r>
              <a:rPr lang="en-US" dirty="0" smtClean="0"/>
              <a:t>to make (something) less tight or firm</a:t>
            </a:r>
          </a:p>
          <a:p>
            <a:r>
              <a:rPr lang="en-US" dirty="0" smtClean="0"/>
              <a:t>                  Tight knot                                        </a:t>
            </a:r>
            <a:r>
              <a:rPr lang="en-US" b="1" i="1" u="sng" dirty="0" smtClean="0"/>
              <a:t>Loosen  </a:t>
            </a:r>
            <a:r>
              <a:rPr lang="en-US" dirty="0" smtClean="0"/>
              <a:t>the knot means making it less tight</a:t>
            </a:r>
          </a:p>
          <a:p>
            <a:endParaRPr lang="en-US" dirty="0" smtClean="0"/>
          </a:p>
          <a:p>
            <a:endParaRPr lang="en-US" dirty="0" smtClean="0"/>
          </a:p>
          <a:p>
            <a:endParaRPr lang="en-US" dirty="0" smtClean="0"/>
          </a:p>
          <a:p>
            <a:endParaRPr lang="en-US" dirty="0" smtClean="0"/>
          </a:p>
          <a:p>
            <a:r>
              <a:rPr lang="en-US" dirty="0" smtClean="0"/>
              <a:t>Which picture shows </a:t>
            </a:r>
            <a:r>
              <a:rPr lang="en-US" b="1" i="1" u="sng" dirty="0" smtClean="0"/>
              <a:t>loosened</a:t>
            </a:r>
            <a:r>
              <a:rPr lang="en-US" dirty="0" smtClean="0"/>
              <a:t> reins?</a:t>
            </a:r>
          </a:p>
          <a:p>
            <a:r>
              <a:rPr lang="en-US" dirty="0" smtClean="0"/>
              <a:t>Do you tighten or </a:t>
            </a:r>
            <a:r>
              <a:rPr lang="en-US" b="1" i="1" u="sng" dirty="0" smtClean="0"/>
              <a:t>loosen</a:t>
            </a:r>
            <a:r>
              <a:rPr lang="en-US" dirty="0" smtClean="0"/>
              <a:t> reins when you</a:t>
            </a:r>
          </a:p>
          <a:p>
            <a:pPr>
              <a:buNone/>
            </a:pPr>
            <a:r>
              <a:rPr lang="en-US" dirty="0" smtClean="0"/>
              <a:t>want to stop the horse?</a:t>
            </a:r>
          </a:p>
          <a:p>
            <a:endParaRPr lang="en-US" dirty="0" smtClean="0"/>
          </a:p>
          <a:p>
            <a:endParaRPr lang="en-US" dirty="0"/>
          </a:p>
        </p:txBody>
      </p:sp>
      <p:sp>
        <p:nvSpPr>
          <p:cNvPr id="38914" name="AutoShape 2" descr="data:image/jpeg;base64,/9j/4AAQSkZJRgABAQAAAQABAAD/2wCEAAkGBhAQEBQUDxQUEBUUEBQUFBQPDw8PDw8QFBQVFBQQFBQXHCYeFxkjGRQUHy8gIycpLCwsFR4xNTAqNSYrLCkBCQoKDgwOFA8PFCkcFBwpKSkpKSkpKSkpKSkpKSkpKSkpKSkpKSkpKSkpKSkpKSkpKSwpKSkpKSkpLCkpKSkpKf/AABEIAMIBAwMBIgACEQEDEQH/xAAaAAADAQEBAQAAAAAAAAAAAAAAAQIFBAMG/8QANhAAAgIABAUCBAUEAAcAAAAAAAECEQMEITEFEkFRcSJhMoGRsRMUocHRBkJS8BVicoKSsuH/xAAYAQEBAQEBAAAAAAAAAAAAAAAAAQIDBf/EABwRAQEBAAIDAQAAAAAAAAAAAAABEQIhEjFBYf/aAAwDAQACEQMRAD8AzRolFI8V6MUiiRoi4pDsQwuKQxAgYpAIaApDJKQDHYgQMZ3E9WvY2uCYGFKCUlbv1d12a+3mjG4l8Srsa3D8picsZxWyapbzW5r4mNiMngyVO4vafXl7ezPXPZ7mhSVLV30l0teyPHKqOJ8fw2nXWUuy89Tr4vJPCWyfRLZRX7dvBlrHzjYrAAYdgCAodgmIAGOxAUNsLFYDQ0xIANQJsdiBsoYCAujKGiUNHHWItDRKGiNPRDRBSJopDRI0wqhokaGikMkY0UOyRgcOcl6++xu8J4i0lGWjXwvuu3lbr5mFOHNNn0XDshhSw10ffqn/APHX1NaOvETlNPCXqbprZJvdrsh8WyksONuXPzLdd62XsGFjPDbi1T2bfbsv57HjxPOc8Ulstr0tvdmVZQCABgCAoYCGXQxAgGgHYgsoLAQGg2AAUDATYE1GUMQ0cmYpDRKKApDRKKIpjQhoBjEMBlIlFIBgRzO9EW1QVz4WC5StJvXofQYGBOC5nHli90teXpb+xk4WDONa0rs+hwM03Tetp867vrXla+UNR6YeWjOniapbK9Zdo+Dn/qFL0tKrXTTw68I9cHCk51Bc3vL4UvfscHGZS5qm7d/Yis4AAoYCGihgIYDAQyqLAQFDAQGgwAADmAKAqMgokpHJmGMQ0RVIZKKQDRSJGBQ0SNBTbomGORm5VCXg4MDH1RZNR9DksupJ6bVWmppYPCnNJNNK93Hb5nLwnCUlq0rTWrS1WsWdvDU3rbVSrRmVesuHvDaU6a3tauS9j0/KJJ8vR3Xt3X+9TY/Lc2krdO9v4OPGwuWWmplU5TMUtfSlvVW/5f2MHjEnLEbrStPB9Hh4EEpdXyu30t7JHF8L19V9GtC6PmQNPOcKeso6e3YzGqNRDBBYFDGIApgAihgAFAMQFDBiAoYyQKjJRRI0cqzFDRI0RVIolDApDJQwqhomxkHjnYtwdGfh4bSjXumaWYxUl3ObK6umq1+RqVGnw7Eca0XzR9HwxRhfNpzU14e7+5k42XisHDqr1176/wAHfw6CpX+5lWypc0/TL+1P9FZ1ywEqcn5OL8fDi1LTSMrad9NL0IlxdYukL/YyryzeJJyUYvdvbpW7Z0PKVrNN6f2tahgxUHco2q3W6vyXjY8m/RJ15f2KODFUff5mRxHLU7N3k5k2/wDdjiz8G4/IQYQ0JgbDGIAGADKAAAoLGICgCwAoAD5gEZBRI0c2YpDQkMimMSGBQyRhVIU5UmwPHOSqDCOOOO5Sv3+iO7CxLkl9jNw1r52OvIvXX9dDVGzOUtL+GulUvJo5HIyzEeWDSp7vRN9r6mL+JKqe1mrw/Nckbur2Tdc3l9EYV6Qw5Yc+Sap9b1jXc3J5DChF4mG+Xlr/AMntGjDWHiN889eZ/F/b/q7Gg85HFcY1pHbWpSl1l7sDdw+WUVetRd1SXv8ArS+TFHLxjC3Xqb1jsk1VfI51hNRf4b0dWppxlyrZIjFzifpjzXWzV0l7rcKWOopOq1d7rQycxtL2R24UOaataL1O+y8/Q4eKSbi1Hq7dEVh2CASNIoBICigECKGMQFDAQ0UArACoBAAGUNElI5sQ0UShkaUmNCGAxoSBBVEY+HzRa9ihgYEcXllT0adHd+cVp/X+T3znD44i7Puv3M/E4XiR29Xg67OSN/J5mMlUvUumq5l4ZWJiOLvde6ppeGfN/iSjumn80dX/ABScklOTaWysz4D6fI8Vr4Xv0dU/Keh35ucI8rjUJvePR+/L0R8nguUlaXN81a+R2ZCDcvU6d63qZsV9QuJpJ82mm8LcX/2vb5HvwrOVbaq113Ud382ZecyqjGLi2uatZ6R7Xpq1udmBwucsNOUuZPpFNIyrSy2a/Hk4xVa23pdLpfzPDOZRRdJL639X1NHC4aoRVRrTpGa89Tj/AAbcv+lhXzfE8rySXur9r3OM1uOulFPu18k6MgsQyiRooYCGUAxAAwARoMBMCoKAFMAMkaENGGIoZIzLSkNCQAUMkYVQyUMChklAcHGMK4WujMrCwj6OUU1T6mXiZVQut07XZxOnHl1iWNn+ncthv4nemzdbpp/R0zoymBFYzimrT83/ACYGBmPl4OvBjOUly6e7fKl72yWD7bNYCmoyT1UdUn2/x/g78pjLk0pNq6nH8OTXdV6ZHzWDxmdcqqTvWa2l8u/ufQ5bjMFgv8SnpyxT3k1dJLy7fYxivfKw53JvpWnRWy8PCS5n4Xzrma+x58NxUoPbbmdat619Oi+fY4s5nai0nvetvS93XyI0w+L43NJeya/VuzgKxp2/sQaQ7GIAGMQFDHZNjKGAgsodgICgALAIySiBpmWIsaJTKTMtGhokZFUMmxgUhkoYFDJGgKPPMYCmq2fR9ixgZOJ6KbjTT1e8X7+xpYOaWJFJ9NpR1aXvHqvc8uJOsKRhYWPKL0OsnlEfX5eE8JqUqlH/ACj6o+HWx9Flo4WLG8Tl29MoUnH2aXTwfFZHimLy1Crel6349zoysZKVuUrb2Tr9FoYsafV42PHDg1Bpp/8ALq35sx85mm9E+mu9J9kc+Liu6beh5WZDBiGUMZIyhhYrHZQDQgAaGILKGIAKgsQWBRlDRIzDEUikShoy0oZI7AY7EgsKpDQhoCkMkaApDJGBzcSl6K7ujJy+HdfSjS4nL0pe9+K1PLLtS2XLt5s6ceolduV4fKFWt9dNWvJ9BlYwiueaXPT5V3f+b8fcz8jmmnrv1T2d7/U08TJxhhym7TkvTF/q37HO+2mRiSuTfuQAAMLEMoYCABjJTGih2MkZQxkjKhkhYAMATAqMgokaMsRQ0IaMtmMQwGMkaApDJRQU0NCGQOxoQ0BxcR/t80/BGUhyu/icX5i11Kz8G5Jd4uvOjPXh0NYuW17fa/Y3PSN3Axoy1et6qXVPu/38Hrm8Caw3Kb1dVfVJ1fj+Ccrl4u2tOvL38fYfEceUoXLZtL202SMNMsAEUUAgAaY0IEyhjEMoACwAYCGUFiACodgKwCMoAAjkpFEFImN6oBDIumMlDKaoZKGiYuqRRKGhi6ZRKGBwcSk+ZV0X0/3Q6eF4fO1Fulu2znzeNWJdXpXm7Onh8HKuTVpaVtXW/Y18Ru5bKtU2/T3/AGfuVxrMcyVKl0XZJffX9R5Byb5XpeklLp7vwefGcSOkYbJur3fu/JhtmDEMqAAAqmMQDAz2nlJR5bpXW7Wl6q+x4nt+bncXzP0/Dr8L9jSPV8MxOyfSlKLbdXypLd1r4JeRxLkuVtxk4y5fVTW+33I/OYjVc0qqqvShLMzTbUpW3b9Ttt1bffZfQvR29pcNxUr5eqWjWje19iJ5LEStxa9Sj0vmd0q3vT7d0T+bxNVzyrtzOhvN4j/ul9X7/rqXo7UuH4r2i34ca+tnO0ess5iPeUvr9Txbvz9xfxBYxUBMRloAAy4gpABKsUAAVoxjAgECAApooAIpooAAzs7u/Efuan9OPV+YgBr4NzFfoXiPzOLiW0PEv/ZgBiNOEAAoaBAAANgBqA6AgAAZSGAipDqAGlBKAAzVAABH/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data:image/jpeg;base64,/9j/4AAQSkZJRgABAQAAAQABAAD/2wCEAAkGBhQSERUSEhQVFBQUFRcUFBQUFBQUFBUVFRUVFBQUFBQXHCYeFxkkGRQUHy8gJCcpLCwsFR4xNTAqNSYrLCkBCQoKDgwOGg8PGiwcHBwpLCksKiksLCksKSwpKSksKSkpKSwpLCwsLCkpLCwsKSksKSksKSkpKSwsLCkpLCwpLP/AABEIAOoA1wMBIgACEQEDEQH/xAAbAAACAwEBAQAAAAAAAAAAAAAEBQIDBgEAB//EAEEQAAEDAgMFBgIHBQcFAAAAAAEAAgMEERIhMQUiQVFxBhMyYYGxkcEHFCNCcqHRJFKywvAzNGJjgpLhFRZzovH/xAAaAQADAQEBAQAAAAAAAAAAAAABAgMEAAUG/8QAJBEAAgICAgIDAAMBAAAAAAAAAAECEQMhEjEEQRMiUTJhcTP/2gAMAwEAAhEDEQA/AM9jUw5Chysa5Us86iT1wFdJXMSRvYxNpVwKHDlYCihWhz2Z/vUfU/wlb6o8HqsD2VH7Uzo4/wDqVvarweqMno04FotjQNUc0dGckvqRn6qcjVEpHD1UXBd4rwCmUOtaqqkZK4FDTuuCCuYovgG/ZXnx+iopjvq/756KTHBqz5Fef4m9F2s1t5Lkh3h0Km3sZGH7Qm9S4fhHwaF9O7MxgUzMhovl21jepkPJ9vgAPkvp/Z937Ozova8Fab/w8jy+0gutY3Cch8EkgtjsRkmW05d23NIZJMDgVecvsv6IwX1Eu1qLu5jyOYUoCmXaIhzWnilcCw+VBKej0sE+UdjOLQI+nclcLro+nPFYJGpDSncvKuCReURj5y4qTZFBRuvRs8igoOXlUxytSs4ndTaVTdSDlyYGh92SH7Uzo/8AhK39Qd0df1WC7FPvVD8LvYLe1XhHVO+jRiLITkgKh2aOjcMPxSyoO8LKcjREgw5qQKgNVNqVjnrqmpO78VeqKrRA4XUo3lcPGeiro/EVY3xOUhvYJVne9PmpPG//AKT7rs7d4ei9989PmpsYyVBs8T1T2nTG4n0JX0engbHGGDgvnmwNotimc4i+In8ySt6192h3ML1vF5Lro8zOk+wPaMuYQMdOZ3hjfio7QqM0w7I2L3HktN3Izv6xI7e7NObCXX8IuslG9fUNtvLoHjm0r5Wx1vZQ8tdM0+HK00MIXJhC7JLKYo9hXlzPRQwhNl5UxleURjCOcoly69VlbUzyy9hV4KDY9EMeuZ1Fik5VroK5MDND2G/vQ/A7+VfQqnwt/F+qwPYT+8n8Dvdq3tRo3r+qf0Xx9Emt3Uvec0e47vol70j7LxKiV6NyjIFxiVjl5VFSMlbdUVWhQ9AA6QbxU425u9FXRnNylEfF1Hspjeyqbx+oUJXWxdB+V/0UiftPX5FD1Z3JD5H+EqXsPoyNG2zmnzzX0MTDumkclh9mxYslqamrDYwOQXq+Bl+krMHlY9xoV182ZTzsR94rI1VZc6rU9gp7hwWnE+UzNlVQNVWMxNI5hfKdoRGOVzTzX1xzVge3mzsJEoHHNP5GPlj16B4k+Mq/RVSuTKF3NKKOS6MEmYC8KR7KG8Z5LyhSGwuuKIxh3KpwVipcVsR5qPcVbG9UOU2FGzqC2qYVMT1NxQBRquwTf2k/+M/xNW7nHgHUrA/R2+9S8f5f87Vv5zmzoU/pFoHpRklxOqYVPhSuTRK3stE47RVtKkdFWDmlfRRF91RV6K5hyVFW/dS2D2C0Q1UoePVRo3ZE+alTHX8ST0H2UN/tD6+yE2k+0MpPI+wCLj8Z9fdBbVsYH34k+4UmOKthkYgU82hYhJNj2xZaXT2pAIWnx/8AmzPm/kZyppgmnZOtEMh5FDVEau2ZELXWvxm+dohmScaZ9AgrWu0ISvtXTB8By0SJkjmm7Sjn7YxRlr+S9dOL7PN+OUZWjE00liRyyTKldmlFYcMmXFH0M6+ezQ4yaPcg7Q/izC8vUUdxdeWQqYTEq3DNdDVxwWo84rK8HLzguX5ohCWOVochYyr2uXIU1n0dD9pef8v+YLeTHfb+FYn6OGfaSmxvhaL8NbkddFtagXePJoVPRWBKq8KWvGaZVXhS54zSMvHopcog5qYVZGaDeh12WRoWtOSKY3JL692gSNaAuzlFbPqrYTr1VNEzdvzKtYd1Cgvspg1PT5pftvKDqfnf5I+mOTj/AFxQlexpEbHXtm8tbq4NB0PDUZ+anx5aQ10CUWzXsbBYF8k13CNoGTRxc5xsDxTjbNmsibgdEQftXn7TGPItFhyVOyqN9/ru9FjDhHBGM+6jBG6X52NiTwRQ+kEMDWMacbwTZ+EtaCA4F3AixXoY8ShGjHKTk7Fm1diujOocw6Pb4eh5FWUlIQ1K6J8gfJbFKyVwkIDSQ1xJ322Fh5rQU97ZpoPi9Cz2gWSEqsxX4Jg9yrctXyEUjF9oIMDr8FVQz6LQbYou8aRx4LKU5LHWPArzcv8AJm7G9G72VPlqvJHR1uWS8svEuIA0qToyuY1NshWmjzbKTGqXMRuJShpzI5rGi7nENaOZOQCPE6wakpXyODI2lznZBo1K+g9lOwGslW3IGzYsVr83OI4eS1/ZfsdDRNZu3nLbPl1tfMgchrn5IDbvaiKBtw18ge6zXNFwXm9g0nXROo0PQfT0McUYZExrBcnC3PM5ZnjkvO/tP9IWVf2pcHWcLZA2GK7L5nGdLhOKDaofKQTwCE3xdPseCtaGVVolrnJjVvFtUteRZIy8SoaqqR2am+SyHcbpQhMcmSW1js1fFJunrqkm0NpYSR5rn0BdjWiduX8zb0UpH2Z6e6Ggnd3QGE3tfwlV1FS3BbEL5ZXz05apJOhkTFQGtd6D8ko2tXvbMMJIwx79tbOIOEcsVrfFXfXr7oF7u10aNBrxPkLlEGskbdn1d7scmIHdabNAa0NDxmQL2HmnxRd2xJv0aHtDtprqeKUhwwxBjwCAWOeDkRztdZbYrWiobIYrsa1jG3zGmQcDqbJ1J2fEEgfMyQxyNxAPs1kbnEn7XADc5/BL9m7OmbNLN3YwRsxMdTvJjfwAGK5uBmQNFrlbjSII+o0NsILImxi2Yy/LkqjQU7yX923Eddbf7b2XzJn0iPYftcWG9gCCc9bX4lafZ3b9rxu2aeN25eimu6DT7NBtDsvC8XaDG7mLlvqEo/7KdY2lGIcC02/3XzRez+0LX+J5J/dvl6Ji3tBELDMnz9gmtoHEwu09jSxHC9pudC0Eg35LEbfoSx2LCWniCCD8F97jnL9G2HDn1uhtrbAhqWFtQxrjbJ2jgeoKSf2Gg6Pi/Z6mxuufCBmure0X0ftixMZNYE3bibw8yCvKHBmjnE+WFq4V0FeKtR5xxfRvon2cw97KQC8Oa1pIvhba5tyNyvnS+kfRjtZncSU+Xed53gGQL24bEC+traKuNbCj6BtRv2UgIDwY3CwNj4SLDzzWE2NHL9QfJBH3czHWe1x70kA2OG9/uj3W72icUBsbOLHADzIICwmyKru54KZ9oiWMcGFpGIhzw44xqTxB5K2OOmM3sNFSx1LIxsTWVUzC11xk0EG2XBxbnos72fopsZJacrNxZYSRkbLd1/1aOfvHtAMj+6DhqXWuMxy0S3ujTySvIa5jn5WveElo8TT58uahlxqbTLRm4qken2TMQMJAHHPRJdty/V2jvJHAkXuYn9307wXAPVbPY+0MYN87cs9OiRVP0i0zDhdFJci1jHYX0IdiNv8AhFeOulsHyysystQ8tD88B0dq0+oyUaPaWKwDhYkNHmTyGp9F9DpNhwTtbNE1kYIs5rcPd30za3LiVj+02zn7PlFW1kMjd0CzHuwEcwDujoFJeOr22V+V/h7tBsKJjS5rnVEoALYCSAM7YsAtcnOwKs7IdnHzSd+/DHh3Hslp4c26kNyuDpms5s3aT86hkTpjMcXeZ4mknMHlY38lHafa2eCQd44sa8WOYt6ubmtqUXHWqM9ys220+y0bJO8hcHk71u8IFgTc7tz6JHV7UDZHNrKKFzDk2ZjnGzr2GJ1sr+aylF2gOPvGFhabgt1JHk45hbbYFTDJTvLjgAzLHb1xe/wBQcU+zroU7M22ymntG1oZISHNcy74yf3JAbt4c13btY+pdenc0SRZmMtJdu/eJ1tb4rQQvopoXuqGOuzeG8W3tp4SstP2opnSyxvpRG5zPsZ4nlzywcLu0NvZI0hkxv2epqp9LJ3khba73BpDg0Dg3FfIrFbGmq5Jr073MYx2K+I4dcwR58vNW121Jwwshkk7si5I8YtkQSDY81XT1csEToonE96Q5xOWZ466qTlWmOo2V10hkqTEzwtc4uJN942J10y91pafYYIBI15LObI2e5pJe4uJN8/dbLZ0d9DZSceUrNmNKMQI7BIduOLT5lQnfUx2za7lrdaF4Lgedtf+UtE18iBcFTcnEfjGZCh7ZvIwSAtdxz9k82XthpdZzyeWdvQrN1uzQ4348whnUxDm3OnEIfIyc8C9H0z/AK9E3KxPJeWDGMaG45FeTciPxMwoCkmD9hO+6QeuSAmpHtOYKopJmN45IhdWUlU6N7XM8QcLdeqqK0fY6WEGQysBwsJ43NyALdL/AJq2KKckL0b6Dtg17BFLZsoawktN2guFxd3NIe2UoJhqGyESRHdeOBBuA7/Cc0fHRslDTLGIxF9xrr42NBDWvOhOhyWG7T7Te6VwyaHWIYBk1vAELZKSx7OWx7VbS+sPdHhc1xc2YNbmATcnCeIuTY+a1tB2eq5S6Qz64N1zW2c21iHG17+a+e9n6h7i2aNox05uQTZjmHhfVpy6LaVvbdzoB3L2QzHSN5GLyHJzfMLpSU19aGSotrqer2eJJYsD2ONxC51i023nMffTyIWLrvpEbUBzKmBr93W7W2eNDa1iehUNu7Lqql7XSOwGWzcQfuX0vb7vRMtp9k4aeic0w3qC0XkkBINuLGjQpYrjo50Ztv0kSxG1MGwCxu1rnEOccsRByupbN7cVLHCVz3SA/wBo1zi8Fp13CbeqyT6V9t5hvezTgc3Pi23FMZo6hjWOEd2sFjkHD8O7nbySp/qKtL0fa4NrvdRj6kI99t2Xa04CScTSBoV8yj7HVD6nFNJC0Rua6RmMEniQGcPVV7O+kiqpYwGxiNpu0ODSG58gePXVDP2pBUlrpXESm1y0ZE+bUjlFKkcoysb7d7MMmlL2uMWWZ3WgW/etks6yolhcWQvJtkXcCeNlqDtIiAtbd+VrvAFhoBbklcVIA3QXvqBZRllpaKRhvZRsWskdUNjllOBzS1wcRkA0kC9uJACbQS0l22Fw4uacWrSL3t5JbV0TXAXHQjI9boWjgwPJFiRcDHvAX1U/mVbQXjphztq3HdU1u4JJeSBm4GzSDrpf4Lz25+SrjIaLEjnkA0a8ANFYZgRZDlezlUWFQy2TmgrdPJZyKbgj6Q+ar2XVUattYDnwSh9Rvk8CVUaxoCB7/ESfgoZK9Fca2Nm1matks4BLIXotj8llZoL2usPLVeXI3XXkVNoTiKS/NTEwOqXVUhjeL6Eq5ruIQRFoIloY3fdS+q2QLbhINvT4o5kq5iOiZTcWJLFFiw7cqWbpe4gcHZhLqqZ0jy92pT2rocQ9ikMwLTYrVHJzRhyY3E2P0ewZTZXvhFteeqd7S7IQTAh8YydlYltuhGiW/Rjm2bqz5raWzdf975J+VDR6MjHQGLdhe5rQbYXXkaf92aLrInSAB0jwBoGkDLrYn81dUN3h1K65OptrYWkLpaBpte7raFxLj8ShZIANBbhyTaRATvGiVts5CiSnDgWuAIJsQRcH4qmHYMMV3RxgG2uZt0vojnjM9VbM3dPRSscXGH7NVuZYAI1jfs/X5qFS0JWx12BTjTp8ksozck+aaVXs1K9nlTq4sM3TQZ9XBVjKcLjSrWhaFSRlq2QqKLE3LIjMIOOtc3I6jI9U5ijKH2hs4uGNg3hqOY/VJyNGJ1pi/wCsE6omOdKmy9URGeaU26G8c6vjnSiKXO3sj4yVGSGQ2pnLyCinsvJRwraeysbSCPXiDwKR0ri1xY7X3HMLdFqW7W2OyRtxuuGhCnF0SYhVzChWOIJa7xDX9UW2NUZ1FiCrNmiTyPNFB1vRSjm5pU2nYkoJob/RzRmMT4uLmWWuYM3fiKQdk5cpOrU9id4vxFbU7jZicadCmaMFzR5u91GeGyuw7zfX3V8rbrosLVil4QFYwZ8PNPHRBLq2myKaxaEuHn5eyInG76KYgA/L2VlY0BvokscBa3cHX5qmr/VE2sG9f1QVXLn+f5pWPFANfJbH+H9VHYmxnyWOjeZ19AqYozNKR90HPztwWt2dFhsApyk1pF/hUqb9BFL2djaLkYup9gFa9jW5NaB8Ea0Ej0QFXGVN2ysYJC6sAd5dFm9o42HU2Ollonk3Q9TCHCx0RToo0jFSSlpucweKJimBVu0qXCbcEqbuHy9layDY5bUWHJEQVPEpOJ1a2e4StBUh6yfNeSmOY8V5LQ3I+oOhVbo0Uc1B7eSg40BMR1/Z0SEOa/C4eVwRyKHk2S9g1DumSfOPJSDLjNOthMlLGRkQQoMaStRPQjglVZRYfCDfkBcLughfZ6TAT5kfJaSiqA4OIP3jkshs+Qi9xY3GuXFE0G0CA43tvOVVkoyzhbHsXiHREuCVUG0w458h7JpjBGSopJ9EmqB3NQlU3dKNeELUjJMChW9ufqubQG6iWRHFp95Q2jHl6pLGoXysyb0Pskm032y6LQVbLED/AAk+yRVsV5QPNdZSKDNh0NmjmdVpqSnDQl9E2wRLqqw1QqzUg6SpyslVZWAcVTPWkmwzJ0CCq6QHxHPjnldDidaiTlqxbVATVoItf9UrrXFhsDkhHVCDiLysI2k+4BSp7Lq2olxZLjSmRNggYRorWFXOjVTmrmwF7ZFxDYrLyU4+xF6kJEKJuZ0XnTE5rnEZF8iqjnsqzIo9VPoeIyYQVc2IJRDNY5aJjBPdMtjUQqaEHVJ6rYRaHd2db5Hz5LSahQcxJKB1JmOpWvYbPBbpr6cUypNoEDXiU7kgvwQNTs8cBbopfZAcUzrNp31VvfNICTlpabKzvvJMsz6ZN4kHCVuLX7yhXvGWep+aWwzbw6r1RLd7R/X9ZI/Kd8ewqqcC49As5tN9pARwz9OKeF93H09khr83O6e65TbYUuIa2vFrg/BQdV+dglQbYH+uCSTVTidT8VeORXQ6ZqpNssYDbK+ricz5DkldT2gByFykoF9Ve2JVQjOTVReb/kqnSOV7xbgqXOSNoBEEq1gUQwkojujwCFoDKS5Qc0ogUTzo0lTdsqYZ4Cg5w/TgHCuK14IOYIPmF5dyQD6QZbZLneXzXJHZXQrKjXoqjpDKnZizVslrIenlsPRdL7hCUBkqKopN4jgEbBLYpSJN9x6IiOa1vJIojNj6GZEgpFTVSPbUJqBYaVXa6HM66ZTa/BLQbOugF9FFtLfko98uie2YSOCGTK5KQa2CGkom62zRwnVbyFNxGQpkpyL2SCviIJuNSLdFrXtzQs9ODfJDjQHBMykuQPVJ56bM2WprdnZXb8EikjsbEIK0QknEBECJjaArMC6Anc2LyBpYS7XQcAF1tOBwRBXCUjbFsi1iviUAFIFBnDOkOaYNclVI66PYs8lsrHoufC12oB6gLqruvJNnUXQ1FxZVGXI+nwQAqSDvZHnwPVWia4sva7AnQw761hzU3SE9EJTyZW9FKontpomHsi453ve+aJjnBOnJCMNwOi4w2uc9bICNjJsnorxMlrJ+iIbMDmgxbD++yXhUGxCDDlwy2KVoZMNM6j9YQn1kLply1S0VTCTVrn1pK5JF7vlMpoaOqgp99cJKZ1ayVxyaE1NiykkHyDIpFtOkCdR0btS435IWtiyN/wD4klBiclLRm7WXC5cqDZ5HJQxKVGd9krrmJV3XroALMakx6qJXWOXMKGNNIjhMErpnosKMii6CjMvIexXlMYbVmzRny/rglE1G5vh05LYyhJKgZlemtExOyttloVeZbi+nDPnbRVzsBBuAk0Uhuczx4+a0Q+wLobfWLKUFVlbqUMDkenyXKfQdAqONCtjCOXmrhKEI1TSUAMFQoulzQYOik05FCg2WulzC6+fLkhQcwoyIUOpMkZs8yqjVoW+aoeVOh+TGccwdz6pzFJgHnx81nKLT/WE6JyVsa1ZKb2GO2iltXXXBHNQeUGdVPK6QfQM8XOYUQ1XOUAsXYpSQokqyRVoHHg1SDFJqm1cEvp40wY1AwIwaKUikeizJdUF5JQ5//9k="/>
          <p:cNvSpPr>
            <a:spLocks noChangeAspect="1" noChangeArrowheads="1"/>
          </p:cNvSpPr>
          <p:nvPr/>
        </p:nvSpPr>
        <p:spPr bwMode="auto">
          <a:xfrm>
            <a:off x="0" y="-1304925"/>
            <a:ext cx="2047875" cy="2228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0" name="Picture 8" descr="http://www.practicalprimitive.com/images/newsletters/knots/timberhitch.jpg"/>
          <p:cNvPicPr>
            <a:picLocks noChangeAspect="1" noChangeArrowheads="1"/>
          </p:cNvPicPr>
          <p:nvPr/>
        </p:nvPicPr>
        <p:blipFill>
          <a:blip r:embed="rId2" cstate="print"/>
          <a:srcRect/>
          <a:stretch>
            <a:fillRect/>
          </a:stretch>
        </p:blipFill>
        <p:spPr bwMode="auto">
          <a:xfrm>
            <a:off x="1293812" y="2514600"/>
            <a:ext cx="2068068" cy="2247900"/>
          </a:xfrm>
          <a:prstGeom prst="rect">
            <a:avLst/>
          </a:prstGeom>
          <a:noFill/>
        </p:spPr>
      </p:pic>
      <p:sp>
        <p:nvSpPr>
          <p:cNvPr id="38922" name="AutoShape 10" descr="data:image/jpeg;base64,/9j/4AAQSkZJRgABAQAAAQABAAD/2wCEAAkGBwgHBgkIBwgKCgkLDRYPDQwMDRsUFRAWIB0iIiAdHx8kKDQsJCYxJx8fLT0tMTU3Ojo6Iys/RD84QzQ5OjcBCgoKDQwNGg8PGjclHyU3Nzc3Nzc3Nzc3Nzc3Nzc3Nzc3Nzc3Nzc3Nzc3Nzc3Nzc3Nzc3Nzc3Nzc3Nzc3Nzc3N//AABEIAJ0ApQMBIgACEQEDEQH/xAAbAAABBQEBAAAAAAAAAAAAAAAFAQIDBAYAB//EADQQAAIBAwMDAwIEBgIDAQAAAAECAwAEERIhMQVBURMiYQZxMoGRoRQjQlKxwWLRBxXhM//EABkBAAMBAQEAAAAAAAAAAAAAAAIDBAEABf/EACURAAICAgIBBAIDAAAAAAAAAAABAhEDIRIxBBMiMkEjURQzcf/aAAwDAQACEQMRAD8Alng2NBb62BBz2rTylSTt9qGXUYJ42oFoMzY9vNdnfard5AAcgYqofBpc1Wzi5axqRqHNXUXbcUOtX0vgnY0SVfmlBkuF0E6Rt4prKQoJVsEflTkGxJPHbzVlWeWPQqB17CusxkXRoWm6zYqODcIT+Rz/AKr1Q8nHj/NYX6bhR+r25aIRvGC2Aedv/tbrsR84q/x41Akyu5DHOBJ4A2qmxCRFvirNy2mFvJOKo37abY/OBVIKM9duSD5JoXPzGp85NEbjc0Kv3/mSkcBMD86kzj4IDu7SSs2OTmuDYOCtOEWTqyaVlOAMDavOZQhykjhcVQuHJkNX85jGTwcUMuD+M+K2K2YxbAerrkPnAovZprd/FVel2xW3iB5IJNEk/kRs+D8ADmqm9ULSsvIdKKq5GBSVd6amuDVJERvtmuoDSKSNiuoHODtVORFGcg0UcjGRse1U5kcg9we5p0lRoEu41bOnBoPOmmStBNGMkAb96E3cXJxQvaM+yqo/KiFnJqIDc/ND1yasRMVYEc1K9DAtwKR5CoBVmBpiTF1BApkoYjtWWdRo/oUvc9VupJGLenCB+rD/AKrdK2cZ+9Y7/wAdRaYr6YjllX9Mn/dbFVwR8CvUw/BEOT5sgvN1jA7tmhnV3wqoKJT7zKvZFoH1WXVKw/KnPoyPYKkbBbvQe7IKHP8AU37CiMz6Q58ChFyx9g8CoM8tFcEQcfhzimmlYkDilG/aohpFOyxxE53oWNUrrGCcucbVa6g5J0g1N0TpV1eXCSJGViU51tsPypsFYEmGYLfQNIHACDbv3opa2TDBdfyxV216ekfvcan5zV0KCNlwap4i+X6IYo8JjjFLT3DKeP3rq44EB+DnjtTBqOc8Ht3FVxIXwBkDfipozhdzlvJpzVhFeZcZQqcncHHNCL5SMhhg0elZcAaj+feqNzb+vHt+IUlqjTNpj1Sp/KpiMUt9bunu7r4qKKT1FHxU+SNOwov6LtpINWg8GrUuAPwn9KHRex8jNEFka5RY0XW3YKMsaUr+gjbfQkejoTvj/wDSVz/gf6rRg5P5YoX9OWz23QbSJ1KPjUynkEkmiGCqlmOSAT969nGvajzZO2yBjkyP2JwPyrOdQkHqEnzR28f0bXSDgkVm79CEEjNjPNE1aDg6YIvp1C6F3LPg1Uk97ZpTqmdXbGNRxT9IJry/IluiuBAye3amMdCnNXjGQvOKpXYKIcDVkbVPHbGEfSunf+xvDJICYUPH9x8VurS3VEUKoAAwMChnQ7VLazjTbURnjvRmNtILHYDuwr0FHihD2TEBBiqzzLmobu91qRH45qp6jNuNxQNnKJdMiHk0tUiHPAxSUNhUC7eZAML5zVhQhXJ5HagtpNrUjOCO9FItmBJ3xzVRxYQ+pyo2psuUOXxiljbUwA5zjNTugkGGPuPHxQTVo4B3ixy5CnDGgcsRtpSR+An3Vq5YcNsQSP8AjzQySw/iZBGWWMucamOAo7k0rjyfE5utkfTemT9QYGHSqE6dbHbPYAdzW/sbrp/01ZsbW0jiZkIM0866nYf624qtHdRW062HSYUa2kiVojBgaiT+I58Y5oT1q0MVuLKWSOPA0hYl4BOcEnJP37iq142PEt9knrSyvRug5ZEZjkldRPk4plwpKc44H61IhX0owu+UB/WmTnLoPkn9KYgChekF1TxQfrDhIm3CgjmiM51XLknIHFAusv8AyiM8nFdJ1EOPYHCasINhjJJ4pUdI8hP5jf3+KN2/SVm+mJbtVJm9XUAD/QMA/wDdZw7Mf2ryM6albLcbtEr77nJ+9Jb2st9eRQwIWOoE+APmprK0mvJRHGNifcx4Wtj0+2g6dCFQYJ/E3k/Ndig7s6T0da2At0BkOWqC8mUnTjOOBVi7u1XOk7mgc92gYrrGTVMmDFDpfUlOWIA8CkR0Rvd+EcnxVGa9QbZNTWEbXLaycDNAHpF19TnKHauqZkAwARXVvEA88jMlnNpkzoz+lHbWcSqMMCai6haeqhPJNC4Ge0caidPaixZFLTNaNLASMknvkVY9VWPt5xQ6K5VkB+OBUpfSmRsW2FUUCSXLsGCxJqcjNQW0OhjcSgNIucK3Bq5bwtJlYwcn8TUQayUwaBis+O12Y96ZX+nXhi6taXEzoJFHptHG/tVWyOMDAG370e+t7AM1rdA6AXEMjM2kLq4Ofg/tWeazZFKkEf8AIc0Tk64brpJsbqRZruGRJC0i7SRqwLcd8Zp/q+rNE0sTxq0QWXULvpV1BbX0gk9RQwPHHx2/3RxL+GfMgYDRHkjwTQLr1r6tymuYAuGZWUbrjGlfnvQyRLuCGTWre5sBl7igkpQl1o6KUkGZrmT3mGIknfVQjqM2GUSEA4yRSSdSeKIqNtqAXM7z3ODk5ocuVcaQzHB2b/6bJuOgXceo6G1DYbjI4+ayNrDJdSIsa5ONz2ArafSE6jocuWDMCVC918D9yaXpvS7e2QRcA/jbGSx+9TvH6qiMxe1srWEEFnDoiC6juTnmnSuMkZJrr+2/hQXUnI/ehcl6DHzimOPHQ2r2iO6uPT1s7HAoFcdQiWYZ3LceTXdVufbI5bESDJ35qj0eK3uyJn1GQ/1A4IpcYOTDUQhbq0jamjK5/urT2IjjiCnb7ULtbKeFgTIZozwGAyKKouDiRCh7eKZSTAkhZGAbFdUVxu+1dS3ZgEIJOxH51RvbXUDwT8VcAPc0/APaok6YwCWkjW7+nIdjRePU5jUnAY7fFUupWgdNajcU7pExuJ41zuhwRV+HJy0KkjV2uiJNONuM1YSTJx4qsinSAeaj9Qo+M81U4JoG9Fy4b2HHis9PCRc+sHZZMFRjwaLtJkDfbFD71gN8Utw47Ryd6ZFeXEC28d5HLcx3sTHUhVnU4TBzjjzn5rSdFurHr9gyk4u49P8AEJISGQ48Z4rIPcrqysjKeGAYrqHcZqrHNFbTxyxxaSi5MoJMrOODqJxjtjFV84ZFt0yWeGcfiaj6h6YbGF5BH6qIcs0aE4+4rGqszXTSLHnA1YBycHvgb1r+nfWVtc20lt1eX0bhxhGjiOPjfzUHXrSWzDLBdG3ldfU0woojlG+fVTkD5U4zvS3hjk1Zkcs4akib6Jvg/rQMy/y21YBzyBvn8q09wdG4PO9YfpFz1BpYOm2dvavFH70kt5dKovcE4OTjPIoj1brZ6e7xXyS241hY2kGPVz/bjOa3+MoaTHQzpumglfX2Y/SbS+o7VmOrzRWzbuAg3Zs0Nvvqm2iZvTDySjbj/dZLqHUbjqVxqmOFLbIvAqfLJJUVL29FnrHWXvGMUEbLbjjA/FS2l3PZyoLYFzjJHz/qlgTEukbkftWm6L0cTzK7qAnfyaUp09BKLezR/T/UNdtG15C0JI3LcfrR2dEli1IAyHuDSWFvHEoXTsAKiu2itY3EC6FOcqOKOStWcD5FCtgGuquspIy1dSLZlIHKM7nfamsRSxe8ZA5rmjOd99qiNIWIwc71L0WzQX8ki5A05FQ6MnwMb1ZtJvRb27BhVPj/ANisGXQdLYFDL24SA6mzo4JHb5qVbkEjfc0kkKTAg4Neq1XQjocjh0ztjkY7iqlxG0vtH60z0JbTHo+9B/Se1SLcK8bFThj2PauVPsJfszfWFa2kHjPNVre5JBDZNP62zyT6ScharwrhckgAeTSOKvQzkOuJUdTgb0nR+rtb9Vh/i21w50Fn9zRDcZU8rz27VBcSojBmdRj5oLdTs8rGLGCT7sf4rLcHaOdSVM9M/gJumXEV1bSRzrHJlmZfdoPIBXHbzmi319YQ3/R2uFiLPtJGGGRt3+Disn9IdXaW0MEzZZNjnuO1b+2dbvohjaQZQFd/Hb/NWOXNckRZIKFNHjE0TyRARAs7c8Co4bS4jmCNA3qH8P280cFkY+pSxke1DirM9u0Wm4iB9nI8ivNnF2eileyLp3QrkuG9RcnGAFz+9bbpdneW6LmOJlHODg1H0hYzAkmB7gDRZr1IkIGK1Q+wmyaS4CwkhSjfJoLdTGUYJzvUXUep59qsAKETdUWJcA6pDxiictUA2XZ7kQsFrqBSepK2uRzk+K6kc0DQWDFFwpHxTdW+rXVcu2oAbj/FI7lTgfgO2amUTSwd9sjzSw49SPJxhtqrhu/HbFNEhLA/NNgqkmCwzJbKTqxvztTQ3o7B/wBabJO8Crkaww2rvUhmGCuAa9pMSy2sySLxg1Xnto5CWIIbyKQQNHvEcr4ri2NjsfB71lJmf4BOqdKEinMkpHOM1nbiyhhZg6E+NRrbz+5Rq4HNZXq/uye5NJyw47Gxtgg2tv2UUjRoqnC1IAsS5dt+w71FM2qNiRjxUsmGMsLySyuVmiO42IPBHivWfozqC3sEwXS8bprAzvkdvvxXjxXIrXf+N782nX4bcgNHOSAD2bFH4+WpU+hGeNwYZ69bm3v3cjTk5qK3dZE09jsc0X+qbVfXOCWYZ1H58VkpopoZD6Ttj+3NUZo7s3Bl9is0MV0LS1jhyMqMVVn6gBlmf8qz817JGMyNo7YG7VAsst1IPbpX75JqWc0kP52Fprh5yTqwproo1QjG581Ho9NABTo3GSGH2qKU3I6iwR8iupy7qDgV1CYLjSu3nNRt7hhuKnCZwD2pjIQSQN6YDYzTp58c0oGTg9+KQkhcU8KuN9jitOL63EckYR9mXbeowhYkBhiqDjJAGc+aQSvC2cc7YzVuPyV1IHiGoZJYxhjkeaWY+puf2ND4Lxpj6cQJf+3G5pTcMT7kZPyxVkJxkL6JJgwiZkZgfnvWb6qJA6lpAOcgbUXuL4xpoK68n+nmgfUZAXeR1wQM6TS88klQcHRQICgySYWoJGMzZGy+K4s9y2XwB2A4FSImBgdqgbsNsaUHirPS5/4LqFrdDP8AIlVzjnAO9QsKUIcbUKdOwWrVHrH1XmSwa5tTqXRrjGN5Nt68zmvLy7bC/wAseF5/WvRfpm8/9r9MRxv7rq3X0X1DhcEg/O2KyF1Z/wAHdSRhdicgkVX5E3wUl0TePpuDKNn07J1ynJ+aIiGNdkVQRSxgEDfirNpbE5Z8E5rzJNvstSIXtn9MPkY+KgEZDZyKMNbgpjjaqz2wSPKn9aFM0gQlFxgfnS05faN8fnXVpg8MSPd+1dgs+VOdu9MPamFiMYPNMBJCNROdsVzIpQ7mmsx/fFc5wPtvXHDUOWI7gbZp8wUbjH2qJxh9u2N65vcSDXHCoxhkWWH2upyDRQ9XglhIk9j4CkY2x3xQlRkA+ahuBv8AtTITcejJRUjp7q3ZmmVwPdsMUKmgnvpv5aFYickttmieAGGw4zxUw4HzWzzuaBjjoCv06aPIGGA8U30XTIKkYo+CSSe4qOXf4zzSvUDoBBNTYwDVg27RqCykZ4omka6S2BkA9qVFBffes9Q6jvpvrTdHviWBaCQaJUxk4Pcfatj1zpMd9D60LZycwMo2IrHPEmvGB961f0jcyNFLbOdUcEZeLP8ATnOR9qs8bIp/ikTZ4OP5IgGG2EepcYYbH71YjDAEAUV63axQ3MTIDmRctnzgVSRQOw5xUOaDhNxZTjmpxTOjZ9ALAZ42poPrHJ4FSNtpxTJvacL2pQZGbeJmOdq6mCViASe1dW2zD//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4" name="AutoShape 12" descr="data:image/jpeg;base64,/9j/4AAQSkZJRgABAQAAAQABAAD/2wCEAAkGBwgHBgkIBwgKCgkLDRYPDQwMDRsUFRAWIB0iIiAdHx8kKDQsJCYxJx8fLT0tMTU3Ojo6Iys/RD84QzQ5OjcBCgoKDQwNGg8PGjclHyU3Nzc3Nzc3Nzc3Nzc3Nzc3Nzc3Nzc3Nzc3Nzc3Nzc3Nzc3Nzc3Nzc3Nzc3Nzc3Nzc3N//AABEIAJ0ApQMBIgACEQEDEQH/xAAbAAABBQEBAAAAAAAAAAAAAAAFAQIDBAYAB//EADQQAAIBAwMDAwIEBgIDAQAAAAECAwAEERIhMQVBURMiYQZxMoGRoRQjQlKxwWLRBxXhM//EABkBAAMBAQEAAAAAAAAAAAAAAAIDBAEABf/EACURAAICAgIBBAIDAAAAAAAAAAABAhEDIRIxBBMiMkEjURQzcf/aAAwDAQACEQMRAD8Alng2NBb62BBz2rTylSTt9qGXUYJ42oFoMzY9vNdnfard5AAcgYqofBpc1Wzi5axqRqHNXUXbcUOtX0vgnY0SVfmlBkuF0E6Rt4prKQoJVsEflTkGxJPHbzVlWeWPQqB17CusxkXRoWm6zYqODcIT+Rz/AKr1Q8nHj/NYX6bhR+r25aIRvGC2Aedv/tbrsR84q/x41Akyu5DHOBJ4A2qmxCRFvirNy2mFvJOKo37abY/OBVIKM9duSD5JoXPzGp85NEbjc0Kv3/mSkcBMD86kzj4IDu7SSs2OTmuDYOCtOEWTqyaVlOAMDavOZQhykjhcVQuHJkNX85jGTwcUMuD+M+K2K2YxbAerrkPnAovZprd/FVel2xW3iB5IJNEk/kRs+D8ADmqm9ULSsvIdKKq5GBSVd6amuDVJERvtmuoDSKSNiuoHODtVORFGcg0UcjGRse1U5kcg9we5p0lRoEu41bOnBoPOmmStBNGMkAb96E3cXJxQvaM+yqo/KiFnJqIDc/ND1yasRMVYEc1K9DAtwKR5CoBVmBpiTF1BApkoYjtWWdRo/oUvc9VupJGLenCB+rD/AKrdK2cZ+9Y7/wAdRaYr6YjllX9Mn/dbFVwR8CvUw/BEOT5sgvN1jA7tmhnV3wqoKJT7zKvZFoH1WXVKw/KnPoyPYKkbBbvQe7IKHP8AU37CiMz6Q58ChFyx9g8CoM8tFcEQcfhzimmlYkDilG/aohpFOyxxE53oWNUrrGCcucbVa6g5J0g1N0TpV1eXCSJGViU51tsPypsFYEmGYLfQNIHACDbv3opa2TDBdfyxV216ekfvcan5zV0KCNlwap4i+X6IYo8JjjFLT3DKeP3rq44EB+DnjtTBqOc8Ht3FVxIXwBkDfipozhdzlvJpzVhFeZcZQqcncHHNCL5SMhhg0elZcAaj+feqNzb+vHt+IUlqjTNpj1Sp/KpiMUt9bunu7r4qKKT1FHxU+SNOwov6LtpINWg8GrUuAPwn9KHRex8jNEFka5RY0XW3YKMsaUr+gjbfQkejoTvj/wDSVz/gf6rRg5P5YoX9OWz23QbSJ1KPjUynkEkmiGCqlmOSAT969nGvajzZO2yBjkyP2JwPyrOdQkHqEnzR28f0bXSDgkVm79CEEjNjPNE1aDg6YIvp1C6F3LPg1Uk97ZpTqmdXbGNRxT9IJry/IluiuBAye3amMdCnNXjGQvOKpXYKIcDVkbVPHbGEfSunf+xvDJICYUPH9x8VurS3VEUKoAAwMChnQ7VLazjTbURnjvRmNtILHYDuwr0FHihD2TEBBiqzzLmobu91qRH45qp6jNuNxQNnKJdMiHk0tUiHPAxSUNhUC7eZAML5zVhQhXJ5HagtpNrUjOCO9FItmBJ3xzVRxYQ+pyo2psuUOXxiljbUwA5zjNTugkGGPuPHxQTVo4B3ixy5CnDGgcsRtpSR+An3Vq5YcNsQSP8AjzQySw/iZBGWWMucamOAo7k0rjyfE5utkfTemT9QYGHSqE6dbHbPYAdzW/sbrp/01ZsbW0jiZkIM0866nYf624qtHdRW062HSYUa2kiVojBgaiT+I58Y5oT1q0MVuLKWSOPA0hYl4BOcEnJP37iq142PEt9knrSyvRug5ZEZjkldRPk4plwpKc44H61IhX0owu+UB/WmTnLoPkn9KYgChekF1TxQfrDhIm3CgjmiM51XLknIHFAusv8AyiM8nFdJ1EOPYHCasINhjJJ4pUdI8hP5jf3+KN2/SVm+mJbtVJm9XUAD/QMA/wDdZw7Mf2ryM6albLcbtEr77nJ+9Jb2st9eRQwIWOoE+APmprK0mvJRHGNifcx4Wtj0+2g6dCFQYJ/E3k/Ndig7s6T0da2At0BkOWqC8mUnTjOOBVi7u1XOk7mgc92gYrrGTVMmDFDpfUlOWIA8CkR0Rvd+EcnxVGa9QbZNTWEbXLaycDNAHpF19TnKHauqZkAwARXVvEA88jMlnNpkzoz+lHbWcSqMMCai6haeqhPJNC4Ge0caidPaixZFLTNaNLASMknvkVY9VWPt5xQ6K5VkB+OBUpfSmRsW2FUUCSXLsGCxJqcjNQW0OhjcSgNIucK3Bq5bwtJlYwcn8TUQayUwaBis+O12Y96ZX+nXhi6taXEzoJFHptHG/tVWyOMDAG370e+t7AM1rdA6AXEMjM2kLq4Ofg/tWeazZFKkEf8AIc0Tk64brpJsbqRZruGRJC0i7SRqwLcd8Zp/q+rNE0sTxq0QWXULvpV1BbX0gk9RQwPHHx2/3RxL+GfMgYDRHkjwTQLr1r6tymuYAuGZWUbrjGlfnvQyRLuCGTWre5sBl7igkpQl1o6KUkGZrmT3mGIknfVQjqM2GUSEA4yRSSdSeKIqNtqAXM7z3ODk5ocuVcaQzHB2b/6bJuOgXceo6G1DYbjI4+ayNrDJdSIsa5ONz2ArafSE6jocuWDMCVC918D9yaXpvS7e2QRcA/jbGSx+9TvH6qiMxe1srWEEFnDoiC6juTnmnSuMkZJrr+2/hQXUnI/ehcl6DHzimOPHQ2r2iO6uPT1s7HAoFcdQiWYZ3LceTXdVufbI5bESDJ35qj0eK3uyJn1GQ/1A4IpcYOTDUQhbq0jamjK5/urT2IjjiCnb7ULtbKeFgTIZozwGAyKKouDiRCh7eKZSTAkhZGAbFdUVxu+1dS3ZgEIJOxH51RvbXUDwT8VcAPc0/APaok6YwCWkjW7+nIdjRePU5jUnAY7fFUupWgdNajcU7pExuJ41zuhwRV+HJy0KkjV2uiJNONuM1YSTJx4qsinSAeaj9Qo+M81U4JoG9Fy4b2HHis9PCRc+sHZZMFRjwaLtJkDfbFD71gN8Utw47Ryd6ZFeXEC28d5HLcx3sTHUhVnU4TBzjjzn5rSdFurHr9gyk4u49P8AEJISGQ48Z4rIPcrqysjKeGAYrqHcZqrHNFbTxyxxaSi5MoJMrOODqJxjtjFV84ZFt0yWeGcfiaj6h6YbGF5BH6qIcs0aE4+4rGqszXTSLHnA1YBycHvgb1r+nfWVtc20lt1eX0bhxhGjiOPjfzUHXrSWzDLBdG3ldfU0woojlG+fVTkD5U4zvS3hjk1Zkcs4akib6Jvg/rQMy/y21YBzyBvn8q09wdG4PO9YfpFz1BpYOm2dvavFH70kt5dKovcE4OTjPIoj1brZ6e7xXyS241hY2kGPVz/bjOa3+MoaTHQzpumglfX2Y/SbS+o7VmOrzRWzbuAg3Zs0Nvvqm2iZvTDySjbj/dZLqHUbjqVxqmOFLbIvAqfLJJUVL29FnrHWXvGMUEbLbjjA/FS2l3PZyoLYFzjJHz/qlgTEukbkftWm6L0cTzK7qAnfyaUp09BKLezR/T/UNdtG15C0JI3LcfrR2dEli1IAyHuDSWFvHEoXTsAKiu2itY3EC6FOcqOKOStWcD5FCtgGuquspIy1dSLZlIHKM7nfamsRSxe8ZA5rmjOd99qiNIWIwc71L0WzQX8ki5A05FQ6MnwMb1ZtJvRb27BhVPj/ANisGXQdLYFDL24SA6mzo4JHb5qVbkEjfc0kkKTAg4Neq1XQjocjh0ztjkY7iqlxG0vtH60z0JbTHo+9B/Se1SLcK8bFThj2PauVPsJfszfWFa2kHjPNVre5JBDZNP62zyT6ScharwrhckgAeTSOKvQzkOuJUdTgb0nR+rtb9Vh/i21w50Fn9zRDcZU8rz27VBcSojBmdRj5oLdTs8rGLGCT7sf4rLcHaOdSVM9M/gJumXEV1bSRzrHJlmZfdoPIBXHbzmi319YQ3/R2uFiLPtJGGGRt3+Disn9IdXaW0MEzZZNjnuO1b+2dbvohjaQZQFd/Hb/NWOXNckRZIKFNHjE0TyRARAs7c8Co4bS4jmCNA3qH8P280cFkY+pSxke1DirM9u0Wm4iB9nI8ivNnF2eileyLp3QrkuG9RcnGAFz+9bbpdneW6LmOJlHODg1H0hYzAkmB7gDRZr1IkIGK1Q+wmyaS4CwkhSjfJoLdTGUYJzvUXUep59qsAKETdUWJcA6pDxiictUA2XZ7kQsFrqBSepK2uRzk+K6kc0DQWDFFwpHxTdW+rXVcu2oAbj/FI7lTgfgO2amUTSwd9sjzSw49SPJxhtqrhu/HbFNEhLA/NNgqkmCwzJbKTqxvztTQ3o7B/wBabJO8Crkaww2rvUhmGCuAa9pMSy2sySLxg1Xnto5CWIIbyKQQNHvEcr4ri2NjsfB71lJmf4BOqdKEinMkpHOM1nbiyhhZg6E+NRrbz+5Rq4HNZXq/uye5NJyw47Gxtgg2tv2UUjRoqnC1IAsS5dt+w71FM2qNiRjxUsmGMsLySyuVmiO42IPBHivWfozqC3sEwXS8bprAzvkdvvxXjxXIrXf+N782nX4bcgNHOSAD2bFH4+WpU+hGeNwYZ69bm3v3cjTk5qK3dZE09jsc0X+qbVfXOCWYZ1H58VkpopoZD6Ttj+3NUZo7s3Bl9is0MV0LS1jhyMqMVVn6gBlmf8qz817JGMyNo7YG7VAsst1IPbpX75JqWc0kP52Fprh5yTqwproo1QjG581Ho9NABTo3GSGH2qKU3I6iwR8iupy7qDgV1CYLjSu3nNRt7hhuKnCZwD2pjIQSQN6YDYzTp58c0oGTg9+KQkhcU8KuN9jitOL63EckYR9mXbeowhYkBhiqDjJAGc+aQSvC2cc7YzVuPyV1IHiGoZJYxhjkeaWY+puf2ND4Lxpj6cQJf+3G5pTcMT7kZPyxVkJxkL6JJgwiZkZgfnvWb6qJA6lpAOcgbUXuL4xpoK68n+nmgfUZAXeR1wQM6TS88klQcHRQICgySYWoJGMzZGy+K4s9y2XwB2A4FSImBgdqgbsNsaUHirPS5/4LqFrdDP8AIlVzjnAO9QsKUIcbUKdOwWrVHrH1XmSwa5tTqXRrjGN5Nt68zmvLy7bC/wAseF5/WvRfpm8/9r9MRxv7rq3X0X1DhcEg/O2KyF1Z/wAHdSRhdicgkVX5E3wUl0TePpuDKNn07J1ynJ+aIiGNdkVQRSxgEDfirNpbE5Z8E5rzJNvstSIXtn9MPkY+KgEZDZyKMNbgpjjaqz2wSPKn9aFM0gQlFxgfnS05faN8fnXVpg8MSPd+1dgs+VOdu9MPamFiMYPNMBJCNROdsVzIpQ7mmsx/fFc5wPtvXHDUOWI7gbZp8wUbjH2qJxh9u2N65vcSDXHCoxhkWWH2upyDRQ9XglhIk9j4CkY2x3xQlRkA+ahuBv8AtTITcejJRUjp7q3ZmmVwPdsMUKmgnvpv5aFYickttmieAGGw4zxUw4HzWzzuaBjjoCv06aPIGGA8U30XTIKkYo+CSSe4qOXf4zzSvUDoBBNTYwDVg27RqCykZ4omka6S2BkA9qVFBffes9Q6jvpvrTdHviWBaCQaJUxk4Pcfatj1zpMd9D60LZycwMo2IrHPEmvGB961f0jcyNFLbOdUcEZeLP8ATnOR9qs8bIp/ikTZ4OP5IgGG2EepcYYbH71YjDAEAUV63axQ3MTIDmRctnzgVSRQOw5xUOaDhNxZTjmpxTOjZ9ALAZ42poPrHJ4FSNtpxTJvacL2pQZGbeJmOdq6mCViASe1dW2zD//Z"/>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6" name="Picture 14" descr="http://www.practicalprimitive.com/images/newsletters/knots/loosen.jpg"/>
          <p:cNvPicPr>
            <a:picLocks noChangeAspect="1" noChangeArrowheads="1"/>
          </p:cNvPicPr>
          <p:nvPr/>
        </p:nvPicPr>
        <p:blipFill>
          <a:blip r:embed="rId3" cstate="print"/>
          <a:srcRect/>
          <a:stretch>
            <a:fillRect/>
          </a:stretch>
        </p:blipFill>
        <p:spPr bwMode="auto">
          <a:xfrm>
            <a:off x="6704012" y="2667000"/>
            <a:ext cx="2126996" cy="2019300"/>
          </a:xfrm>
          <a:prstGeom prst="rect">
            <a:avLst/>
          </a:prstGeom>
          <a:noFill/>
        </p:spPr>
      </p:pic>
      <p:pic>
        <p:nvPicPr>
          <p:cNvPr id="38930" name="Picture 18" descr="https://encrypted-tbn3.gstatic.com/images?q=tbn:ANd9GcTt8f9S6WXB0hR1ZkhrY3H8JNMyCgBRdhZAKmBk_yN25ZFlYcLGGQ"/>
          <p:cNvPicPr>
            <a:picLocks noChangeAspect="1" noChangeArrowheads="1"/>
          </p:cNvPicPr>
          <p:nvPr/>
        </p:nvPicPr>
        <p:blipFill>
          <a:blip r:embed="rId4" cstate="print"/>
          <a:srcRect/>
          <a:stretch>
            <a:fillRect/>
          </a:stretch>
        </p:blipFill>
        <p:spPr bwMode="auto">
          <a:xfrm>
            <a:off x="5789612" y="4724400"/>
            <a:ext cx="2466975" cy="1847851"/>
          </a:xfrm>
          <a:prstGeom prst="rect">
            <a:avLst/>
          </a:prstGeom>
          <a:noFill/>
        </p:spPr>
      </p:pic>
      <p:pic>
        <p:nvPicPr>
          <p:cNvPr id="38932" name="Picture 20" descr="https://encrypted-tbn3.gstatic.com/images?q=tbn:ANd9GcQ48yKU-9JcOUjOOrUifIk3A6N2r61wERFCfeZGh1nMPDPATiq7"/>
          <p:cNvPicPr>
            <a:picLocks noChangeAspect="1" noChangeArrowheads="1"/>
          </p:cNvPicPr>
          <p:nvPr/>
        </p:nvPicPr>
        <p:blipFill>
          <a:blip r:embed="rId5" cstate="print"/>
          <a:srcRect/>
          <a:stretch>
            <a:fillRect/>
          </a:stretch>
        </p:blipFill>
        <p:spPr bwMode="auto">
          <a:xfrm>
            <a:off x="9142412" y="4495800"/>
            <a:ext cx="2057400" cy="22193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a:t>
            </a:r>
            <a:r>
              <a:rPr lang="en-US" dirty="0" smtClean="0">
                <a:solidFill>
                  <a:srgbClr val="00B050"/>
                </a:solidFill>
              </a:rPr>
              <a:t>amaze</a:t>
            </a:r>
            <a:r>
              <a:rPr lang="en-US" dirty="0" smtClean="0">
                <a:solidFill>
                  <a:srgbClr val="FFFF00"/>
                </a:solidFill>
              </a:rPr>
              <a:t>ment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 feeling of being very surprised or amazed</a:t>
            </a:r>
          </a:p>
          <a:p>
            <a:r>
              <a:rPr lang="en-US" i="1" dirty="0" smtClean="0"/>
              <a:t>Men watched the boy with </a:t>
            </a:r>
            <a:r>
              <a:rPr lang="en-US" b="1" i="1" u="sng" dirty="0" smtClean="0"/>
              <a:t>amazement </a:t>
            </a:r>
            <a:br>
              <a:rPr lang="en-US" b="1" i="1" u="sng" dirty="0" smtClean="0"/>
            </a:br>
            <a:endParaRPr lang="en-US" b="1" i="1" u="sng" dirty="0"/>
          </a:p>
        </p:txBody>
      </p:sp>
      <p:pic>
        <p:nvPicPr>
          <p:cNvPr id="39944" name="Picture 8" descr="reaction (3701) Animated Gif on Giphy"/>
          <p:cNvPicPr>
            <a:picLocks noChangeAspect="1" noChangeArrowheads="1" noCrop="1"/>
          </p:cNvPicPr>
          <p:nvPr/>
        </p:nvPicPr>
        <p:blipFill>
          <a:blip r:embed="rId2" cstate="print"/>
          <a:srcRect/>
          <a:stretch>
            <a:fillRect/>
          </a:stretch>
        </p:blipFill>
        <p:spPr bwMode="auto">
          <a:xfrm>
            <a:off x="6856412" y="3962400"/>
            <a:ext cx="3181350" cy="2028826"/>
          </a:xfrm>
          <a:prstGeom prst="rect">
            <a:avLst/>
          </a:prstGeom>
          <a:noFill/>
        </p:spPr>
      </p:pic>
      <p:sp>
        <p:nvSpPr>
          <p:cNvPr id="39946" name="AutoShape 10" descr="data:image/jpeg;base64,/9j/4AAQSkZJRgABAQAAAQABAAD/2wCEAAkGBxQSEhUTExQWFhUWGBgXGBcYGBwcGBcYGxgXFxcXFRcYHCggHBolHBcUITEhJSkrLi4uGB8zODMsNygtLiwBCgoKDg0OGxAQGywlICQsLCwsLCwsLCw0LCwsLCwsLCwsLCwsLCwsLCwsLCwsLCwsLCwsLCwsLCwsLCwsLCwsLP/AABEIAJIBWAMBIgACEQEDEQH/xAAbAAACAwEBAQAAAAAAAAAAAAAEBQIDBgABB//EAEMQAAEDAgQDBQUFBQcDBQAAAAEAAhEDIQQSMUEFUWETInGBkQYyobHBI0JS0fAUM3KS4QcVYnOCsvEkNEMWoqOzwv/EABkBAAMBAQEAAAAAAAAAAAAAAAIDBAEABf/EADIRAAICAQMDAwIDBwUAAAAAAAABAhEDEiExBEFREyIyYXGBkfAjobHB0eHxBRQzQlL/2gAMAwEAAhEDEQA/AMBTwbDMAWt8AfquOEaWyLRN77SDv0Rn/p4gWrOk6dTyQ1bg9Vrmszk5p0PKCfmu0sPVEg3CNyZ5jnJM6xzRlHBS0EOO4PeOxi3xQ3F+DVKNDtO0NnAZY59VL9kqscW9qYbYwB8ljjIJSiHU8PM5XvsY13V2DpTmAcXfdM7XBXYDhdRzZZiIvuzcoqlwOu3Ss0f6dghnilJUwo5YRdojQw7gzMKjssTtEeitqU6rb5+Ww8FZT4HiQzL2zC2IjLsouwNdwAdUaDAMFpmddfFBJZIjIyxSICpVv3tI1ba/VUPx1cOLQGkhuY22iefijqvDsTMZ6cnodlV/cWIJJLmSRFuV+Y6o4+re4Enh7HUsfUbJq0u6IBLdiQCJE6QU0aMzZboRIP1QA4LiO9JaQdesCLqjB4/9leaNYyNRF8pP3fP9aqhOuSaUb+I5FI8vNeimeSpPG6PM/wApTGhD2hw0IBHgitPgW4tcoqaw9FzqZ6ItlJc6mhGdgMtMG6owzg6efd+IKaZLEc0vwnDixziTIMR5aJGSM3OLXC5KMUoLHJS57EnUBylB4HDAtdIHvv2/xFNqmUWJAnaUNw5ndd/mVP8AcU4QQNEKPZIytTdl7obP+ImPgkWB4ucQTTYzK5pIqOmQ0AxIO5N1mpI3S2MS0rqDiZgW581PHkMZfy/NX5RSpgmwt8T/AFWa/dXg30/bfngjRFzbRLcPxhlJz6Za4uD3m2nvEo/gj+0NWoPcL8rOoaA0nzdmWZxbf+qq/wATvml5puMbQ7p8anLSx3ifaFuVwY1wdFiYiUMzjxJALSJInklrBcrnU1I+omy//a40OXcXY07kDkh8Z7RUyIa102+6NJEjXlKThgCgWdFsM8oqgcnTY27Q1wvH6bKWQNdJnlEkfJKBxB1wLyZJO95j1USwSpinJsieeQK6aCLcTjGOp5ckOkXAtAn8yiMNxKgGQ5hJvNuZ8eUJbVGqryIlmZksER8faGlFg7pZZriT8znPAMOJI8JgKbqSMxNMdmz+FDkzvZAxwRT2EDjZMeFcTbSYQ4OkmbeEKp7EJWbCbGbQueNMPxnG5LezJAGshW1OOMOzvRJ2tsqyEfqMU8KGr+L0+TvRXG4mCkeVaU07DwCbCTkJyRURfUauRD6S9RiRrhOKU3jeRzG6se8dpRM71B8Fl8CYM8kxq1iSy+jj8ZSXKWteCqMYPE/Iy9rsQ04ZwBBnKfRwH1VVVrnOeYmbz/pB+SU8WxJ7MtP3t/BzT9FUMTUytJcYOl/JE2mAk0jXcBpS14uDIg8rJuykRF9N+qwOExFUnKxzpOwJTjE48YRozvL6x+6CTHIeKXk6iMNqt+BuPppZHd0vJuMFg3uuXNaOuvorsRRYzvdpJiIjrKxfs5SxFd2erUys1y6nw/5nwX0amAxn2eVp55Z9bj5qCXUZtXK+yLo9LhUeGzOU+IUnOIm7bkGxA532RVNwIkXHMI7EVjUGSrTpVWnUaHya+R/7koxLXYUF9GXURd9J3v0x+Ju7m+p5E6By62Sq1YqXQxd068HcTx4osJ+8bNBG/wDRYfGsLpJ1N568/VaT2ly16dOtSksbIcQbtmInprdZSo2+rvUop9TGT24Nw9I4x35J0+6CTcx8ei3nCm/Y0/4G/wC0L55WFtTtvZb/AIHWihTJ3Y30iyfgmnuibrIuLSZdj8T2bZhTw7u0pgm2YKWdtWQQCW6jkYkfBEMfDRDYt6IlettvbwKco+mklv5K6VKABsBEk3XrhddJKgmWLB8Xw+nUe17gZbp6ygW44UqVZ52q1APHN+imzgsbxSiG06lSHOLa7wTP3fCY13ASptpNodiSckmPONcRFOg78RZbnJIb9T6LFcAx4oOqP1c4AAbTJJc7oPqhcZUdULadIPfuAJJjy2ubo3CeyePc3M2hY7l9K48C/wAVO8nduilY62SsMw/HBUfnqmWtuG7vI0J2awf8TdF0sXU4jV7Mns6LbmNT0BO6zPEKVbD91zCy93WcJ0u5pInpKFwlYk3dUJ/wm/yK6Oy24/idJb78/wAD7PhsK1jAxnda0QI2CwuOcBiqpOhcY63S/hGIpOdlqVKvgXECeWyNGHa3EVGgWGlybW3K3PNuBvTQUZhIYFRUqw4NvdGOZEqlzNFCmelQFWHJdTGqvqU7qtg1/XNFYLQPEuCLw1KXR+tFHDU5eLb3R/C6f2rQd2ud5AW+aHJOkZpFVdkEhQNKyvrXqEdSvXtjwRwlsZNA7WKVVlhyFvmpNXF2iOxbQLWp/JCvwTnCdrpnUCCxUwBNtfkjUn2A0q9xe6lFlV2aLqCVWGpqYloHLNFuBw2ABDh43WODe8Fuv7zY4hoNz0VGF8kXUqqAH4QN577LxFYKuK7S9ogAkd4+a5OJjBCuYtbREUsW603gqhoKuphKaKEecRxJcIywOvivW13ZQItFlPEUnlpc4GBuVNlIZR3gbC3Ky5bGsK4YcjHViJIENG3Vx5gbDmquBcPfiarqki0udUf7tNu7nRqdgN4O0kW1Wh1INGwL3+AmB6re+zvBWswr6LrdqO8dZBYGltoP4vCVDq/aO/0j0KaxLT+mC+zbWuk0q2fLOYFsGJAzCLAS4WJJg9L6wMcWgD3jAE6SbCeiWYXA4fBUHCk3UDMdz4SSbmN9hyTHhnE2VrtkRGuyTk06/bwNxep6fu5MLj+M5MX2HfdcAuLsrjJiWMHd8AQ4+JW0bSqUXMZV7zKk9nUIhwcASadRv4oBuLHKdFfieDYepUFVzYeCSCMtidS0kEtnpCO4hiWmm1mzS0jpl0umz9Nx2J8PrqXv3/X7j57UH7Hiy2PsaoJy7QbPbHQkEfxdEDxPACk9wBlpktPTYJz7StD3Uo1zH0LXT9PRJeL4gnD5h7zMnmHNH1BUm+tLyej/ANLfYVYlvdPiFreB4oGlSBEQGxO9nCfgsOcS40nOMSCPmjsPXOUXNgvT6f2ppnl9YtbTRvqb2301n0NlEYmJHX5krG0cQTuVZ+2P0DnJ2pWTek6NdUxkAwbof9rcTqFm8zmmXFwVdXHuFg4rVOJ3pSHnFeJVWsPZtkkDvkw1uvqVjqQqV39iKkvqOuNp1cTfbU+CLxfG6+QjvZYjQaC3lZX/ANn9IGs6sRdot5m5+BHqpuomqtFXT43dG0fwSjw7DMIYH1HkAyAXnm4zy5DTqmFBzg1+xBAAiI8k1HFW5ZNzqPHolrXZqbju4l3qZUmbTslyWYVLe+CvhmEOIq16GIpgsAgZmgzzkeMeM2Xyz2u4F+w4ksae47vMvcXu2d4tfkQvt9LioyidYXzj+02n2jW1I91x9IE/IKhzjs47WT6Jb6uxlGuZWZB/eAd125jY80bwisc/2lnREnfQC6Q4Sk4num+oBtPgQtHwdxLzmEHLca8uaHLtEPDvLYb1BIUS3mhncQY2Re1tFB3E2W19FJpZbaLMTtbdQptG65mKbU92bdENU4jTaYdMg8ltPgy1yFMMErsFVc1wc7ZrmeVoQjOJ076+ivwuOY4ht5NhZZKDrdGJq9mRoU+8SdUSRKpxVZrNd1SOKMHP0RJPsdKu5f2NiOe6qZh8oA1jf1Xg4pTjf0VFXizOvojSkLdFtVl7ILFN/XorK2OaGZxJEwgamODrwUyKYubSJdmoPbdRdixyKqdjm9fRMVi24kw26eezFHNi6QiZcbf6SkVGqHXHVRZjKjHBzXEEaEahPxEmc+tvwDMsim3c8tSSuXyo+0GJAjtqkfxLlTZHpJUcEyYL/Dx5Hkj6GGaLNc1vIm9+RvZKqeDj3iB01KIptA91o8Tc+miRUvJWtH/n95bjcOQ6HPzyJH5fBVUaTZg8rAWUnGTe5XZTmCXGT1bjZQWnZDPhdNrmVmkRLIHnb5kLU8OxuZousrw+p2bw46aHw/UInhWMyvcz8Jt/CbtP08lJmj+0f5lvTSSxpD7jXG24enLoM2Adp5oHg3t9RkU39m0EwC20HqisfgGV2A5WOc24zAOHo4EL3hfCd6raYaNAGME+OUII6a3Hyv6fkaN2I3CWY7GdV7jMS1ogEW2CzHEMfqZXRjZjdFmJx7Q/O4zka4tbu57hkb5DMTPQJPxOvFJ7ZuS1v8rQD8SVXia3ZjM794+HBu4aPdn4u9FHAUO1kuuBbxcbuPqVjSvU+EBbftXLA6X7ip4j5hF0rgK/FYcMY4AWOWfGQqcPU+z0318lRDKvl9f6EuaGmovx/ULoHYK6mcrmmNChMG7uu81c0e7fmjc7dGRjtYXjcYX3O36hLXqwvkqD10KjsjZ3LdlGIYXZWCZcQLbAmCVoPZRgZVqtAAy5GwBGxPr3koD8sO5X9Lp1wfENdWqPYZY/K4elwk9Q20UdOkvv/Y0mOqBlNzuiV0uONiJRHFu9RcOn9VjqFMudlCmxRT3KZyo+nYUh1JrugWS9uRm7Jmoc5wI6ZDp8FpeHnLSa3kAs7x4h1elmIDWh7nE+AH1KOHyEtbGFbhyxxAN2uI6GCm2Brj37ybEcv1CV0apdUc6LPc5w6SSYPVNaFFwbp8FXKnsyaCreJTWbeeZJVbqUo0YZzxbZetwL5iD6JUpRToeoyashwhhl5GwH1SyvRL6hjUkrQYHDlmaQbx9ULwnCntmucLd60dDCCM0pSZs4PSkKDTyzPT6q3AjvtM/eHzTPi+GzZco1AJ9P6oOjgS2DexG3VE8kWgVjkmG8YZ3QkpYtFxSgS0QDqk/7G7kfRDiktO4eWLb2Bclj5IV7U0dhHQRB22Q54c/8J9E6M15Eyg/B6KU0P9X1UKGFsmFDDEUspF5+qIo4MwkTypbGvE2vwE+Iw1kE3DSCtLUwhhUDAHK7wKxZ9hLhQkwLO4T1Kqe1FUmFrCEO5ejifJNnXAO4LlY9cnWT0FsJ6KzK7p8VHDcYYfuOPPREf3wM4bEHY7+qlc5eCxY4+TsrgNFFxJXuI40xroLSSDvefUq9/GsjuzO8GNpQJtdhjSfclTLuXwQGKqPZFRpgsOWT+E6A8wmL+ONYDma7lIP9ULjMW2o2cpbmtlOpscpjqT8Clyk3vQyMUrSYXgfado7r81N3q0+BFx5ps3jZeO68OHMGVjHNDmNcdRLT1iCD6SqOFPy1mxu4DxBMH9dF2hM1ZpJpM12Mx+UFzjpdZbE8SqVCXDutbcDWeWaeu2nin/H6M0nAclmsERoed/AXWw+Nm5pPVpDGgnM9xLnbk6lxutThMMWMYwDb1JuUh4fSzVGNtbvmdCTeFpn126Ei3n8kuatbm43pdoCx1FxaWgXkfAg/RL28PqAZbRzlPBjWRrfawiPmq3Y1umYQL7xPgsi9KpHZY+o7YHhcA4AidehV5whIF7joboiliWuN8h67omo4OEHTYLde5yhtQqZhDpB8Yt5rzE4XIMxM9IPhyTQVgDzEeh2XV67XCNt5W62doQjr4Z72HI2dpcbabWN1V7M4c4euWOPec2Y5Qev8RT6niiwQ2AOiWUKE1n13SXGw6AW+MFdruLTO01NSQ09q+L9hQEe845R8ysJS47UBnKw9IIPk4GQfNaP23bno0zsH382n8is2eH0wMxqW8QtwKKhuFmjOctux9Q9luLdvhmvOolpnWRa/wWY42818W6mHGGMFhuZJPwLUR7Cvy4V3LO6PQIAUXuruqEhjgSWuA94bSZg2tGqGKSlIGbbjEvwXD8joeRcWtC1HZM7MXCStcXOHaOBMcgBqU0bkDBETKVN3kRqXtYNQbExBBM/RRdj+9lyiZhWnEuAGTKYNwbehCqq1WghxAzE7CfiiyQTk3QeOTUSb6+xA9Vww7i6G5XE7NMqGJe4+6BPh/VKa/EHMIzse0mwOUa+qxQXZGuT8jSqw0zlcMpGx1U83gkLuNAGHNJPO2iMfxtrWj7M30utcF4/X5nKb8jV5gTmaALbyfCyoNQGwMnwMepCXt4sS0uy6KNDiwdbKZ8lygl2Ot+RkWkCbGfH8lWxrnGwHmYHqUAOLkkAMPoFTieLtBuw9TZEo9qBbfdhjnkmLWtYz8URTfZL6OJzCYjlp8YV2dR5t5UijGvbuHASuqUu6f4XKjCvujq9TK138DiPRJTd0T9UlCNmPLe6hn0DreFOpxIMY0lmaZ+EfmudxER7nXVe3CTS4JMkU3yCOjr6L1cOLMcYyu9VyZqYnQnwB0LNJsr2YoEh2SXjebIZp7kL2mbhbp5O1VQUaJJk3Ph81bia/ulzO8NHbeiO4bhhUc8kwBF1TxuiGgAOkXhKTTkkOcWouRQbsBzQSZkTO/JUtGUzJP3jI1i4Unumm0clPAmHeULWvawVK5JFOEBe2AbSST1IAt8U04Zw2DmAuCr8Lgoa1sRPz1Tijw9zWh400P0n9ckcorQ9JPgyuWdRlx2+5YMIagiD4kKA9jXVGywD3t7eMFOuGYWpWcGzlG5FoG5lbF1JtKnawAt+aDAt7Y/8A1JtJRXPJ8zqeybqB7UudAAkCCRG8jX0CsqsYBZrb8+u/itFhMcMR2g2kt+hWVw9KrJY+kBEtkaGLSIQ54rlAdDllK1IhlHJvqiMPhp7xLR0iVH9ldyVjaNSefmp6L7D2kGwy+Ab9V5UoPFwCEPTpVAZzKyXj75n1+iEMlVw1QRJInSyorGoIALY+9a5HRX0a1QG73OgQA7vADoCFB2aZvfpbyELFfc1vwVvrQPdeT0bIjnMqArDp6q91epEB9RvQfSyoaXG0OPLug/GFy+px66myow03+6dxctOxHPw5EpSPZhsznpxzvPpllT4ni30qoadI0gX9FKlxEOIA1KZpnHg6GaD57eRkwspUxTYbDc7nUkjxUW12AAkze4aL+UwEVT4a59MuZ3nNNwNSIBt1E6Jf2c6g+iyUGuQI5FPeJ3aMc+wI0sYnzhOmFoYLJbQw9IfdITrg/C6VWS4kNaNzv0CVJpOzXstxcx7JMua24kk2E6SrGiQS2HAWzC49VY+jTaSA2wOsIeti6bRAZVLt4aMo81spW7QUVSoi6o6dfip0++YcA6eZVXbtvr6f0VNSqNiQfD+i53WxqSvc84l7PMzCO7I5/mhcbwRxAi4H4Y+SYDGZgA4XFp6ImhVjSPVZCUqWrk5xSbSM7QoBoey+lwQhuH++Os6rYVaQeO80A8839EnPs+5jg5jmuA2m6ammmC+UJ2U/tNdCbIWvJcb2J0TDEMLKhJbGqWO96eqZFb39Bc3tX1DqNWHFs9QjM6QYh5zSEwp4wQNrJGbp3tJDMedW4sa4Z1wieM1i1oIucr7c7D80lp49oOqC4txZz3Ny2ABHrE/JJxdNOU/oZ1eSEsemxZib5WeenP8AoArcTQLCQdhChVxAFRrosIRXGca2o4lvX4r0naaSWxEqeq2J8OBm528FyjROvgvUyS3FRlsFUMK51gLqwYJ4MEGU+qYWPfYKYdoTF/Mr0YE6jK5uxNreqzUWLpUKaOcZgQR5HbwVVSm9xAgzstGcOwRmqZCfwmxQ7GBxhuc+ZHrKG1dhvp3WmynB8BJb3ngQbgXPqtFgOG0qfut72xBE+ZcfkspiK72l0GIJEeBhVUuJ1e1ayR7waLczCU1OQv2QZouIv7OHnYyfqj8PxsNlrmnk5pET47jxS32qs0AapbhqtWu4l47+lhyAhNjueXJOnP6mtwPtC2mSACRr16A+Cnj/AGodV7rRAOpOwSunwJxa03zXzctsseUqytw4tYWixIgE/VHGNK0wJ5JZJrXy2G+zdcNrVGiIccwjrr8ZVnHi5tQxmvBEdf0Uuw+FNA033MGHGIEHT4/NaTiQDmtdOojWP1up5O4l8Foz15/yZkGp+H1cPzXr3VDbKdYs4b+ad4ThbKodmqOBHLYdSleJ4e0E5KhLQdbi6mWSLlpPQ0tKyo0KjBLmOA3nb4oyjTzCQh3h7gA+o5wGxcSPRTo4otMDRKzylGOweOOu0iqrWy6nn+RVNXG3EEAef1KL4niPtGtDZEEm27ssfVBV3/4B6I8LcopsC2esxw3JK1Ps5RaWOrGYuBOgA94/rksxSrN3Y0nwstNw7E/YaAWJgWHUQmNAyexnPb/h2ZjKgEHMR1AIJAPWyyODpOB1Pqvp3tK0VMMx3NzT6g/mguGcJp5QS0TF5uqsedY4e5WefmxOc6TGnsRRyYZjzu50/wA5aD8Aqfa3BilVDhOWpJtoHCM3zB9UzwrxRoUmjc5RPWXfmqvaszTbN4d8wZWZZa1f4jcEdDS/AzYe0ixMr0viLletxNQFoDaRaNQ4EzyXjCD7wZPTT02UaflHoOuzLGkfiPkFxj8Z/lU6VOnzA9YU24JpPvj4/ku2MsAIv+8PooOA/GUwrYAD77D5/wBFV+yzpl/mC1GWBhwG5U24hu4NuivGG55fUKVchjS4xDRNjc+FlxpS7Fs5OPiFS7FtOgKOxjhTLRkYczQ4F+aXS0OlpDgIuR0i67GUWtMxkAa0kE2GZodAzX33Wo5sW1MWwiHUs/iSI8IS/HYBpMtYWCNO+4eMkJ0K9MkDtIO0x80ecWLg4t8gbU8/l2gBRJyjugZRVbowdfCkbR1/oVQcOTyWzZVB7rpc3m7f1Cor8KY+S2Gnxt6WVCy+RPpxZkTgyNwq34QynWK4RUbMMkcwbemyU5HcsvxCapXwBLGvAJUoHkPNQqUwNRCJqUz/AFAEKoucDEyisW4JA5ptjf8AXgvVOtUMSIXi0XLSjVYjA1GNJeB0klzlRSwVVxAzTOvd0HUnZdhcY8SGGxue7I+KMoYh9U96o7lAaAPWEo9RJMmezpQ3OA49ASfIbqDq0SbgcwTbnYCVVisFRL9WZukg+apxfDzaRA5yboRlyXYWVTIJ1km/OT1XcJw+fGMER35I1Fu9Y+Sox7Gtfla6RHx3C0PshhRVxAeBGVhLr/e93y+8trSmzzMr5Xgh7V1ftmtTn2T4d3c5+8beGiW4jhJxGKM+4DBI6clueH4ZtNoa0QAIHglS2onW2OvLsKo4cQIF7z15QhOJ4HM0xyTOk4bTO/Qzt8FY+nIRxlsIkt7MPVwri0h1UXGkH6phRJq4U3ylmp5RY/VdxbD9m+zSQbyOe+/6laH2Ya1+GqNiJmed+aUtvaW5ZKSjkRhPtIIbUsbG2vivGYJ4+8APBF18QymTmmQdhui8DUp1HgPfkkE6gk8xrbzSntvRbq2FbaNQaEHxCIdSedQz0XYjiFFphjXPPQyBfnoVWK5JuwwRvaEPPYNLa7LGtqcgSvHMeTcNUs1MG4d6qXcNxI81oJ6ZH4BzhNOHjNT9Upz0+RJ8bJpw8/ZyOq2IMyuu1xw7QA6AGCSRkkaQJ968aba8qatB7W5gYgagjT9SmGMqluCYRrmYltXGywgzpezfyTYqV7cEeVx7jh7D2GFP+Wf/AIn/AJqHtASaTdJzDXwKLH/bYbwp/wCwoXjzj2bYE97TyKJ9/sMhyvuI2VHRFvRcKzm3yZxyEA+IlTzE/wDjHjmUmUj+EeGZTlZUca46UXk83loA8mi6jUrugnKfQfminDk0zykLym2QZeGnkf8AhZcYm7sGwxY5peatJmUwQ4w4HqCoUKgcTkcx4GpG3KYUanDWPcSWNd15+aJoUBTEANaFtd7Bs8qU365WjzQuIwFarTPfawETEEmOuiKxmIAY4ztp8FTjOIljZGsbG46xutX0NfAjIxeWi14fbvUw4kFsxqNQLCQUxoVKtQOFW9QmX5jJJ2N9rWjklWAqPztE58okAuIAOmh31snBJzNktDnSAIPKfMWVE1WwiDvcEq0RTuWgxfn8EScRUEZbeS9qYR2pM+Rsohm8n4oNmG3Ik/H1Yju+YA+KozPP349IRDnkiGtJPOSZ8lVWY4/+M+MELUl4Bcn5Kv2V7j+8mNgfpC8OABbBubxFpVDsO4Xv6FVAun3imRtcArI0C4jDkGHhwHVoI9QhqtAC+WRz0+Scmq78TvggMRhmONyWnmCI80aZzyLugNwER2cdSZ8rrlGu0NtnJ9FyM7XFj0Uqdg13eOgcS380FWZkPekTydAPmYUGvpNu4ue7zIVeLxxeANGjQWCCh7kqCcGxsh7cog6EzKYVMXU1JZHWI9BJSXCZnGGtaObjJhH4NpBHaGR5QPABZIyOZRVIBxFI1q33S4+TYFt1reA0Bh6bzaTuOQ/RQ2GfSgRTa7/Rf1RvEqTezBzmkHOa2xhrQSATGnNBKV7E2SLndA3Acaynme9r3F5JlrcwbectrzvpyTz+/wBkfZ0qrzyyZB5ufED1TR3BKL2tyiIaAC0xYaTGvmlPs9w0va6o97nZa1amGwIIY9zBNpJ7soavc5Y8Ne6ymjxuvRJfWpio121L3qY5d73x1sfoez25wptlrTy7I/8ACPOAkScsnTuHTYGHXS7i+Cyvw3dDRUrNpvyiJaadR228sF1qjR044JcJoE4txUYhmVtF4kyC6A6R+FrSSbTysivY7FPbnpty6B0nvTM2ABEaa9U2qtw+Ga5zixgFi5xudwJcZPgs17NY+lUxL30f3by5okQbQdOUyR0KDJfIUIY/ilsA42m41XlzvvOkA21OgJKtZkgCPO0+a7jNFra9SWj3p23APNC0xSGtNpJ3MoHuOSS2GbKTI1RHYSIa0u8Ak1VlMmQwDkLx53TbB+02IYI7CnlAIGUxHLbmkZHNfFWMikwZ9C+UgzyP5K51AgTlcB10R/s7xDMxzcQ4NfnJByZnHNexIOir4xhqXdbTZUc4kyHuy6dCQg9enU9jVHVKogdMHr4IzCu7pQeLDQ6KgcHRoTeDpF9Ebw5oDDGmyfFi5gXEMYDhWs+819OR0cHEEc9Cl1d3cPgi+L0f+nbUk3exoGws429EBW9w+Csx8HmdR8jYU5/ZqH8NKP5QqOOPysZab/RXMdGGw38NL/aEN7SEZKdjqdJ5dEuf8irH2+4ubiOik2uOXwQtGm2DOYeZU8IWF0Oq9mNi4mCeU7KZtJWyxRsvgm+nkpUssw5wvu6wHwXuOpU2MLnYhhjQB8l3hBQDKrSNTB6oYtTVpmyVbMb4jCBgLg6mR/hIJ9EOMp1hV1MAWtcR7wgx0O6XUcaJLXjwIXRne12coPTqGT6TSIgEeCofQA0AK4Ymny+KrOPZyujpgnogmCIUKmFYXB2Yy02H000Vzca133RO+nwVT8YwXLDbp81qMLddl3YucbNhDf3ozUD4Bd+3h1xLSN9kSTBYy4bwqpVGYFsAkXN5GohU8Ww9WkQ0xe4M6+qXYTjFekHii5vfdmuJgmxjxsmOMwGPrhnaZHwc2UQCPNJ1ZIz9zVHPQe8D4d+0Zs5ADYsIk9fBHcS9naTaT3ixa0u7xsYEweSytfFGk4tl7KgkEe6Z/Je4jEVqrMtSq9zTq0m3nzT0pSdp7GZIKHdP7A7sQXNENY3/AFBC1KRNyR/MrX4drRGm2/wQ3Z3sR4GVQhDBq+FP6K5Evou5fFeo7FtICrmAgqIl4m91y5ahuXk02DYA0WHohK7Bn0Gq5clgjbB0xaw15L32xthWeI+RXLkD5QxcP7CL2Kx1QV8gqPDfwhxA9JhfRfYh5NJ0kn7XEf8A2vXLkyQgdYdxgXWD/tbxdRlSjke5sFrhlcRByvEiN7m65csh8jJ/E+fjEPqDM9znuv3nEk6ncrZ/2aGx/wA3/wDC5cuz/Bh4PmjQ+0A+1d4D5JPuvFylKye6vC5csZyPcLavSI1zt+YX0U0GkglrSQbGAvFyi6v5RDi+TI+1omuPCFHC/uj5rlyqw/BfYCYDxH/saX+az/a9AVvc8l4uV8TzM/yNlT/7XDfw0v8AahvaT3af8X0XLkqf8irH2+4NTaC2/JB1GjkuXKYrBatJs6D0VmIHcXLkaBZoMb79Hq0fJZLio+3XLlF0nb8RsviyyoPkqKwv6LlytFleJs4RZTpG65ctMK8SIKWucQ5eLkcQGTwJ+1HiPmvsGB/cg781y5R9Z2Fy4MX/AGhUxFN0CecX1G6wuJcZ1XLlR0X/ABIBnlQ930TTBtBAkTZcuVZgPW1XLly0xn//2Q=="/>
          <p:cNvSpPr>
            <a:spLocks noChangeAspect="1" noChangeArrowheads="1"/>
          </p:cNvSpPr>
          <p:nvPr/>
        </p:nvSpPr>
        <p:spPr bwMode="auto">
          <a:xfrm>
            <a:off x="0" y="-901700"/>
            <a:ext cx="3276600" cy="1390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8" name="Picture 12" descr="http://t3.gstatic.com/images?q=tbn:ANd9GcSJJfCUXAh6EIdTnQixaRqjm1LUoRcRKD16KKMDAKEV02PMh1CFppeYq76p"/>
          <p:cNvPicPr>
            <a:picLocks noChangeAspect="1" noChangeArrowheads="1"/>
          </p:cNvPicPr>
          <p:nvPr/>
        </p:nvPicPr>
        <p:blipFill>
          <a:blip r:embed="rId3" cstate="print"/>
          <a:srcRect/>
          <a:stretch>
            <a:fillRect/>
          </a:stretch>
        </p:blipFill>
        <p:spPr bwMode="auto">
          <a:xfrm>
            <a:off x="8685212" y="1905000"/>
            <a:ext cx="3276600" cy="1390651"/>
          </a:xfrm>
          <a:prstGeom prst="rect">
            <a:avLst/>
          </a:prstGeom>
          <a:noFill/>
        </p:spPr>
      </p:pic>
      <p:sp>
        <p:nvSpPr>
          <p:cNvPr id="39950" name="AutoShape 14" descr="data:image/jpeg;base64,/9j/4AAQSkZJRgABAQAAAQABAAD/2wCEAAkGBhQSEBUUExQUFRUWGBcYFxQWGBcVFxcYFxgVGBcUGBcXHCYfGBkjGRUYHy8gIycpLCwsFx4xNTAqNSYrLCkBCQoKDgwOGg8PGiwkHyQsLCwsLCwpLCwsLCksLCwsLCwpLCksKSwpLCwsLCksLCksLCwpKSwsLCwpLCwpKSwsLP/AABEIALcBEwMBIgACEQEDEQH/xAAcAAABBQEBAQAAAAAAAAAAAAAGAgMEBQcAAQj/xABDEAACAAQDBQYDBgQFAQkAAAABAgADESEEEjEFBkFRYRMicYGRobHB8AcjMkJS0RRicuEzgpKi8bIVJENTY3ODwtL/xAAaAQACAwEBAAAAAAAAAAAAAAACAwEEBQAG/8QAKBEAAgIBBAEEAgIDAAAAAAAAAAECEQMEEiExQRMiMlEFYSNCFDOB/9oADAMBAAIRAxEAPwDOkWH0ENoIfQRcFi1EPKIQoh1RBIgUohYjwR7HEHsegwmsdmiThdY6sNlo8zR1nDtYWDDAaFB444fBhQaGg0ehomyB4NHZoazR5mibIofDQoNEcPCg8ccPkwljCM8JLRxB6TCax4WhJaIsIVWOzQ2WjwPEWTQ9WPJh7p8IQGjxzY+EdZ1DIMTNnm7f0NEKsSsG1ph/9NvlHLs5jWJH4f6V+URiO96/GJeMF1H1wiL+Y/XGGsFD2xlq7np84nzU+7X+v/8AMRNhraYfrjFjNXuJ/V8x+0FH4gPszHFn7xv6m+Jgl2SP+7J1J/6mgXnHvHxMFWyR9xKHRj7n94qYvkx0ujpguY6FOLx0OIsQgh9RDaCHlELCFrDqw2IWDBEC48JjwmEkxBB6WjzNCGaGy0RZI6XhOeGmeEGZEWTRI7SPRMiL2keGbEWdRMLsbqK8705dYb7WZyX1P7wws40tXX9oi/ww5N45hX4REpPwSkvJbyZjfmoOVCTz5mPXmxBw70FL2pqa84W71glIiiWJgvTUfVjxh1ZsQO0J8IWJkG5WCkS5s2in61hM+eFamUmwvnpqOURpsy0LmKC1eg58ukQnZx42NA/K3+v+0OYmcENKMdfzciRxHSK/GCjUFb05w5tOZcU5H4mIb7OHGxw/S/qP2iSWvFHLmErcX8OkWxf4D4RClaJJAePWbumGA0LLWMSSJBiThz3Jn9NPVlEQ8/OKbGbysMyyqUIAzcag1qIjco9nNWE+O/GPE/KITH8RgR/7Vm1r2j18SfjEmTt+ZSjUYHU6H1ET66ZGxoONjJSUx6D3v84m4le7L+uLGIexsQryCyGoJA5GoVQQetYnbQsq9F/+pMWlW0Q+zJ2N4Ltij7qX0T4lj8oEDBnsAfcg/wAoHt/eKeH5D59CH1jyPZupjyLAJ6gh5YaSHRCQxYhQMIj2sSQekw270ubCPSYotqTi7FQTlU0t+qmvWBk6JSJM7biCuWrH0HqYjLt79SehiBKw9zWwBpeElTX69YTuYdF+mIDCoNRHF4pJbZO8PT5GLRZlRWCTIaHs8JZ4bzR4zRxw/La3n8hHFusRTiaA0uf+LxXvNuTxiHI6i8lt8vnCs0U+Hxxrx+UWazKiJTOoeDR7nhoNHmeJsgdmTLQzOmhpliD3RoYZxDV7oqx/SNB4mK4yXH4eHIV/5gHMNQLCcKHjEnGCs1a6Ua3mY92XKE1cpoGpVCLBj+k9frlCMQpzqeh9YKMiJRoUcMnL3P7xIz39PhEVmNDppDit8oY2LSJStCy1jEZWhwtaIsIpdv4w1CA2pU9b2EVIlGnHr0iw2hecelB7RpW6+w5BlDMi9ba1peESfI7HDcZIEhcpelf+aRu8rcLBFf8ABPiCQdKXMPPunhZa5UkSwOeWrV5ljcmBtB+izId0MaVm9nXuzOHDMtwaeFYMtsmit0lt7IYptr7LWVtGWEAVcykU8wfhFrvAaS3/APbf/pIi/hfsZSyxqZlx1g32Cn/dlPT+3ygIOsH2yUphZf8ASPeFYPkycnRXz/xGOjpx7xjoayBaw6IaWFVhYYuseFoSWhBaIOFM8M7p7F7fFnMQFVizg8QDYCFylzOq/qZR6kD5wZ7J2B2GJxKSwBSYt2vlBRGKkjgCfhCpsfihbsJpO7kk/iloa61VYZTcjCqzMspO9wNwvgOEdszbDNOK5Jc1FoDMQsjJmFVzK44i4veL7aM5JcstR2PBVoSfUgQh2izwwB3k3VlCW9EUV4jhGaYKuSh4EiNX2pjGnSc4lhUNQR2iswBBuwXT1jNsVs5pIl5iCXQPbhmJsetoZG/InKvKGKwl49h7By6zFrpW/leCYhdjUzD2pxMKwm7cyatUVn50FQDyrzgj3e2SJ2JRHFVuWF7jl52EbBg8IqIFRQqgUCgUAHQCFORYUPswja25k7DS0Z0NKksRcDQAQ2JYC1GhHoRqPaNz2xJQy2WZQBgR3qCvhWMix2x8hZAQQCaGDhKwZwSXBSVjxJmvPQeJt8K+kO9h/MvrCsFhKMWJU0BIoeNLQTYpLkL939zlmLR7Lay6ka0J9/TlBWN1JKy8olqARwEK3OI7BVP4xdgQRrcG4uKUuIucRtVQ4lUAbm7LLX/LWrMfKnWEu7LaqjJdobD/AIfEvLWwK9pLPIrqPSo9IrNtSe0lmZQKdSBwZe6/kag+cHu/WCtLmgUZSRTmpBrpypWBDGkNKmroO/8ALU+AJ8oKLBnHgDllk6AxbqflEaQQFpmX1EPM14alRUJAaFF7RHDR680AXgjhs4AmYr2yl1U+NK+ljB5gcHNkgkTCWC5llqiuDcd2pZczcaV0EAabZCKwKZg1KHQqVIOcfDzjYd0XEyUrDkLwE4uPaLOKmifsHbRNUnLLzC4KhlrStagxTbXmz5jXLNLYsMkr7rLQVFXKsWroKU6xKmYVzjXAIVQtjX8RoK6enkYucCgMoE0r7HrCuOx7QDbW2OomSHqxKh7ucx7xWgJ40q0UW9mNCK4P5kNPFqiCXbe2VaeZIdRlIJWoBzZTT2PvAJvwGEwfpygHxqf3i6rhiszsrTycAg0aRJl5ZCjkqj0EZ3LlEuooRUgepEaXilpLiNN5YvJ4B2YbmPY8fUx0NOocAjqxwidsbZpnzlS9NWpyGv7QlhjGH2e8ymVTQ/m4W6xYYfdGa96qBzrGl4PZaKgUKKaAU0jsPLGWyra9KDUa8PGK7yg2wKw+4t1IZqqwatKggXtyNaQRYDKJ7UaubKWsRRqUIuNLfLhBQBVbWBHC3AwKyJB7z0v3T5U/cwty3dlrTvsv8ThJcuUzgBeJIFL6V9/eKjDYgHEy1OjS7daX9Yf2rtUCUMzpLU07zkC+vGK5drS3myjJmy5jKCKd2pqPxA6k0iKZbS4Je2dmpLlFZS0zDIFGgF6ADgAWJ8zAXt7dWZNmF2mSw2VVWUoZiAqgDMR3V0rrxg5LGc+bRVt/mIuB5H3ixw+ylArQV0r9czBJ12U80/6owGdJKMVYUINCIl7JALmvI/EQXfaZsdUKTVFK909eUBEstLmLmAFeRB9xBy+Ni8btoNth4Y9r3AGbLYFmUcjdCDx0qIN9itNkKO0FM7UyqzlRc0IDsxFtbwF7Ax4lYlCeJyf6hUe4EaFjXV+zuFAYE6CvSp9YVfBe2orMdh5mIYPLKKwqCSqsQBUADMDS/LXpAbvZhiJzC1bVoKC6k6cO8kaRhGVA4BqCSwuDTmIznbOKE3GTgLhAiniM3eJ9M3tBRfIMkqAE4YkmgMStlyrsKaj6/eD87mo6AgEMwqKVp40Y39orTuTiCrlaAysxB5lRXKuta+kPnicTPxZ4zdIttgyKSMNMGbMWVajnbOKf/Hx0vBXiMCk8gsA1xVTzWpBI5ipgA3A3tYy3kEd9G7SV1p+KXXgbkjpm5RoGHxzvT7ogcXJy35AXqfSESvs0Y01wQd4l7o5KG+FPhX1jMGxANSBRWVlIPO4BjUt5cxksUVmNNFFT5dYENlbhzsQF7jy1qKmYpW3OhufCIijpvgzWfg2Q0Ipyrao59Ynsb+nwjc9rbk4adKEsqBlUKGAHAAVNNTbx6xmu8G4MzDNUtWWbBstR5msWtl9FHoE2c8PWHZOAfUk+pr6RMwEmgrxrUH5xIVL0qT461jc0+iioqTBbKvFYVShNamwFPEa1pTSDv7OtqFUMpjSn4T8vGA3Hp7keta/IwSblyleY8p9GWoOhBB1HI3gNdgXpuX0MxSqQT42fi5c1uxlSmU6MzEFvG3tEwY9sPhjNxGVDQkqhNOFNeJPxiVhHmShlNHA0JtAP9o+OZ2lqTYHMQNNaDx/N6cIwMUd8lEuzlUboGJ+WY8yZMrmZidAdb0vyhifKFB324EA3pxFqw8F1rz+UehI9U9PBxqjM7EtOZ3RnbNlYE2oSAfSsFGLFUFNCLfGBcmw638q29bQQJM+4XmLGKebTxxrdECRTvLuY8hTteOigGcBB39nuzqI0wi7GgPQW+NYC8Lhs7qlaZmC15VIFfeNb2Js7spKJoVFD4jXyJipklSolk1Uv8fr1iI/3b3/C3tWJMzEZSM1uvCnjy01010vC5ktZqagg1owuOhBH1aKaOJEqlF8+XWK6TIymp0YAHpQUhvC48rWVM7ri610cD9J4mJPaVBB5kfFhTyiUWMD5opsXs9GJlTBWWTUE3CnkYjyN2paTAZSr2mi5RQAH8xgkRBlHjX1+vaPcGtMzDnQdTap9qesGpFieRwidhsEEoBUhBrxLcW8a/KJip3aevidf2hDNlXQnoNT08/mIWksm5Pp+/wC3rAme2CG+uIMujqAWUHLULZmtmq2hA87+MY3tHEHtr6g301rfTjGtfaBP7jUpYjwsG04G54dIBdzd2mnzGnsoaXLNgxIzMb8joL34mLSW9KCFxksSeSRG2uT2dQSDQGvEFaEHxgw3exv8bh5fakhltnFr+R49IGttqMzAc2tyv4mtjzMWv2dDuUpxPsSIruLi2vo0oZNyUkE+MwP8PJmdgWZ2pVzcgaCleQ68YAtgqQ0wmpNRUnnevnrGq4mT92aDXh0NozXBSCM1tXbpxI+cTBN8nZZePJpGGxVhQagBRyUWBP1yiVgj3jyJufS8RpEpSAQCLDoNPr14RbYBVCsOuvkPSNLIvaYOlf8AIyVK2dKVGVJaKGNWCqFDE2JNBeul4g47Z+SV3CdRY8vH0ixkm0djFqhEU5JUa0ZNFFMw7ZeVaAU5sQB7mCBzSw8vDhFVNavZj+eWP9wqPaLVtYDEMykaehJVRqbnwhnauHVsPNRvw5HrXopv4xN/MTpQAV5cSfeKPfHGiXgJ7D8y5AdKlyF9KExYgm5JISYzJ/CD0FfrpCjrX68YRhXtQ8Lf29IfC08OX7R62HxFjGJl5ivr6f8AMO4DFtJmB1/EPfpDav3kHUjl+r9oddR8f3+URKEZpp+Tg6lb4SBh2nzTlK2yVqSxFgo415wA47aT4h2eYAC5Uhf0ImbKg8mqeZht5edqUqFNan9Q5eFfUwtloTz5xm4fx8MeTeuhs8rkqG+zjydZTz0HibCHlWI+KIJpwGvif7VjSfQoVKAJH6Rp1pofn6RLfE0l061+vSIityGunDxJ5COmTKqTwNKeF7+ZrFPV/wClkDJxEeQzWPI89vYVBDgUPapl1zAjyNY2DCTA4BpQ0+h1EZpuPhGmEu4oa0A+cabhZeUCK2WdukWYYU42xnamIWXLZplAoFTWvDiKA0PUQJboby5nmS2Y0LsyZjUhWOnrfzh77Q9rUlCWNXN/AXPyEAOFxhRww4H/AJg8cLXIjLFRdI2LG4VJyZXAI1B4jkQRcHqIo8Th8RLYBWZqfhYqXDD9MyhFxwYEHxiJsreYZQDF3K22p4iFOFMXGbRCwIx005JolSktV5ebOw5KG/BbjcjgIKJEsCgAoBp4RAk7QB425w+MYKa6/CIoKU3Ls7aWKAZFpWraacD8h7xMMxQKkCnrAyu0Vm4oAGuUE+Vh9eMXeIHdjpe0fixqcbYE7+43tmWUtSeRH6iPnFnJ2AZOGWTWUoUUYorTGZjc8Fqx1pUgDW0V2Nkr/FqWNABUnWlDWCbaZAl0FQKU1ueJqeFfxEjWoGgi7oo3KzL/ACvsgoox/a69niHStRUEWUU5ju2r9Vgs3CkZZDPpSY1TyFjA5vTJ+8DCgymhGmug8YK/s9nFZLgU/GLf1KP2MHkxL1ZRfkOOdx08Zx8BZgsf2t0AZR+YGq15AixIrU8rQAvLOeYOTuP9x/YxpcmS18uUC9qUpx5c4zpqtPenGafD8R/eFzxqCSRODUPNKUn9BthpD9mvdIsOfLrQD0MStny27wAOsKluUyg5TW1tf7QjBYpjOmIpFVIqDTyh8/iV9M/5LJ8kOvAn2h4lntloOJhpsU2Vq0zL+9ITImzGAIZb34ftFY1CHtBsuMkJwdgw6lQaj1ofOL8JeKraErM8lm1lzVKnqQVIr1B9hyixfEBVJPD6A8zEJUFJ3QyjVOgNyda3ry9LwH/afhZ0yVKEtSyBizgXNQKLblcwYYaXQADhAj9qm1xJwRWtDMYL5DvN8AP80Nxy2yv6AbMzTDC9yp0IIr5EQ8sg86/XvB1sBExEpTNRZgIBqwBNx+rX3ixmbqYQX7LyDuB8Y1oflcS4kmgnhkZPiVyzE0/FenXxh2e9GXqT8DDe8U1RiHAoMrmijhQ2F4bnzazE6CvraNKORSVr9CmuSZKAA+r3qT619Yjsbxwm0tHmaG2iBeegrELIxaxAprUcTeuvKFzcQPIe8XGyMMjuucEhgRUHKag6A+B4gxQ1GpjjaT/6FFW6RXSsHa5rXUnU9Og6CF4qX92TypflwA+PpGgYXdLDUzEO3Rnt/tAhQ2HKxExcOy5ZbBqBLZSFNHHMjrrFHP8AkcUobIK7G+jJK2ZOY6JO2tnthsRMkTD3pbFSRoeTDoRQ+cdGXTF2atunhQEB0renjeL7HbRSWhJIFBGPpvFPTSYfQUiLjtuzpgId6j4xTS3Mvykool7wbbM+ez8NFHSK1XqR4xAbEQl8XlFYuJ0qKD9zthMJbL4Q9LxLjnE3dzHJPlClCwsRUV9NYvcPsjNqAB9cYBi7KSRtiYLAHyiJj94p9CBWptXkIPJWx0AoAK8/rSKTeDDypK3IzHQaknwgEcufBQ/Z9tFhjWM00rLIHjmW0aniMQuSoMY9hdll2rQjjXpBVgM8oZcxIPAmFS5ZpYo1HkrtubTH8RMHAyqDxJJ+EXmP3iphJTkgO6CpPA/mp4tUnyHgCY+cru75qgEgkfy2Pwi1wez2mYPDsRmqhpx1dve8amkW12Yv5D+Sl+yrfE9rmW5JrQmmuth5eMXm7e0/4Zak0DZeXWmviYr8Yol0DSzUgEcKA6GIk7HdpYWA4deHoK+sHlmnNNEY8LeJxfCfQZY/f6uah8BUAQxsCSHmrU6kG170zGsQdg7LGJkzJdF7Re8CRqo4V5g/GPdh4bFrNsFVQTXMpObgaUBFohr1Wkl12Q4LSwbb7D6bMRXQCxJ43B8D621gWw+2Su1p0smgYhQTUXAFL0NK1+EFGAzGzIhB1oLEDUEHQ+hGt+GY7e2r2WKmuDkZZjheBGUlR7D4xM41wxGjlubZrquOxfnUV9efrFJip3ZuKHKpUakXbUhV1pTjEzd/bizsHKcgszIM3dC1OhNK2FRAlvttKso9mUzLcAMM1uAFOVteMVlGnybEeQhmb1U4r6n9oYwW8E2fO1pKXgBdm0JN7gcvPlGNPt+a36vrygm3Z2q8qWL1LHMVrWlaU8DTrDE0+jkjasPiARZh7GMQ+1veYz8X2A/w5PH9bsBVvACw840zZG2MyEla0BNLHTxjEN5NqfxOLeawoWP4eQBNBbkKCFyVEPg0r7M8ZnwyDitVP+X+1PWDPEk0MZX9m+PMl3U0CmjXtQix9qekHuK3rkg0XtJrcpUtn/3Up7xTyJpl6DuKZmO2dz8TOxk8plJzFwpbKzA/pB1pFFjEnyWHaIycBmFAcvI8adI0na87E4mglYUyq6TJjAMP5gqmx84nYrd5puHEvEtnFNcotTiCL161h+PUTh0xcsSfRkh2q0NTdoObVi+xW483tGWUc6jiRlNIQu5s2tGoB0v5mLUtXJr5CPSl9FGs02BMEQ2wRKlLKu6tXwBBBqeZNIsMJuCQe8xK206xd4PdZEFgPOKcs9jYYHdse2HvJNIpMWnUXgg3Zm5scp/lc/7T+8VK4EJFbjt5TgxMMr/GZSit/wCXWlX/AKqWA614QmCuQ7K6gys36xvabRxDIAyh8tRxMtVRvdTHsV+ysKWkq2tc1/8AMY9i+oujM3ELFrQxDxcz7tjxAgi/gVmrqOkU209jECmYCunGt+UZ6VM0J8oGziGPEwkkmCvZW4hnSi4cM1QoRLnMb5Tyt9WiRh/s4mhz2gYAcr08SOMNtCPSk/AGoL/VfKCvZG92OlAKrNMXgJi5iOlbE+sF2yN0UkOrqEYV46+prSDz+Bkhbot7mgFfWI314D9C+zM5W39oTdXEsfyIFPhVqn0ix2bsCZNfPOLMbXNz9dIJdp7x4TD2aYgpwHeI8AKmBLan2qKO7h5RPJnOUeOUXPqI6pS8Br08YWHBy5S3pobnhQj2gD3m32lqGWScz0oCv4Vrq1eJA0pA/tTa0/E/4rkj9AsvoNfOsU87CcoYsDQqWe+jzCY1grJXutr8/WNT+zjeBZUsSMSKS6ky5hFkzEko38pJJB4VNemb7u4Ws3My5glO7TVie6KeUaTL3PxLgF2EsMK5BdhX9XKH42oRuTKs8Ty8JD+/2wps3Es+HTOvZoQ6kFQKUtwr3TALhMO6Fg4KkNUg2JqBw1pfWNe3Y3fOFlTEBLdpdg2hI08IFN/MqzRVAB2arQEgkAtwAvdvaFY5bsjosyx7cST8Efdba/Y4lAFzdpVT0spjSsJglRO+gFSSWVCo5gn+YDU9DzjKd2cSq4hC4BFDQngaUDeIjQtp4lsQtaESzcBrlurDTy+MW8cJObfgzdbNPFGHk7Fb3yZWYS6zG4ZQSuYaVbTxHImMv2xhc08TH7xcMTX9RNz7wbPs8m3l4eUDO20piETiqknzYD5GLbhETp4bFQ3htqvKliSTlRmJtYGo/Aelb9Y8mYippE7+CWYlGAMUy7OmCcJa1YE2bWg/mp4+cUdRjd7kauDKkqZR7SkFJmXgdPDiPKLvYeKVJYFKmp9K84uMVsZKlJoImDuqCBnzGt0Q/jFBUkVFOPGL/A7AluiO0hpUtAc+V27ScwooBRgSFLDhYVqNYR6m1E8br8FZszbSZqMClbZxwrQVJFx43gH2xs7JiALAEm/DnW0ajs3dLPLM6WonHMAi2RLNQrMW5BoDY061gc3s2HnLEgqVyNUUIDGxVigChai1OBGsNxZVPhgZftFbsXYcqchJnMjhgqy5alprEjVRyrbygx2bsh5VxiNonxkp7VU/GK7d/BUSsulQFJykEqWv/iChL8elqQWbLkzGvMeYwpQUmOvnQGlb+UFqNO37kwcGqivayTspzcM85yf/ADUA/wCkUiW8leQir2hihIdQBMOagq018o63JHGGsbjMQ3+AstvNn9Cop6xU/wAeZa/ycf2Wc3BJcgAeFvLrAxtbFJJmFWyrbiRx6C8JafjUqZuHmkf0kjyFIjLtqTNORpbK3Gq0PnUU94GWCURmPNGXCZEnb3SVqA1SBysBw1iO29RNlTLXTMe8fBBf4Q9vFuflUTJZIApwuK60rp8ooMNMIOWVlWthlLBnJ/WR3z4evKLWmw45q32V9RmyQdLovpKzJoILla65RlN+usV+M3P7ppU/WtYstjuVWpNfSl+Apx4Xgk2dSbLDc/7/ALGL/owj0jMlqJyfLAXA1kyxLyFstb1pqSeXWPINZuyVzHSPYlQgBvZmOx5pE1U/KxA+cFOI2G+JxQoD2f4WYWA0pTmaQAnE5HV+KkN0NDWh5i0aXu7icJjkyyp02RNpmeUjlBXiV4N5ecZWohTtG1p5JqmSsdhJWzFJw0lpswi4BIA/rf5fCB6V9oOJBPbScoOiAFQPXWNIwckSpH30zOF0ZhVz0OUd70r1ir2nvpIplXCT5p0H3ZVfHMw08orFmgKO8zSpZmOB3zRJddb3JPBRHTMLtbaIqkp5cttAPukI51Y5mHUWjT9g4DDTznEoK6ClXlqCK6lCalbjWx6RfjZcvkf9Tj1oYsw2pdFHNOW6jCm+x7FhatMlV/SCzV9rwM7T2LMw0wJOXK1PUVNx0sfSPqBcIosMw65mr61jNvtu2NL7CVPCzWmhhL7QGqKl279b1qTlpS5NeAhsZq6or8mWIlQIj43DUESME9j0j3FtYxbpSQN0wq+z6bhsPIfEZneaMoKMtFD3ygXOc8j8I0nd/CTDKDzf8RyWbpW4XwAoKdIzP7KdkpNmvnFcjI9NADRwtuNyTf8ASI1ntnqe61ASAOGtqcxGdmj4SL+KSS5aJOWgjPd+QsxZE1itQzq2U1olSZasNQxodefSNEVSbmg0sPnFZvds4TsDOJAJl5X5EhT3hUXHdrB4IbOWVc+VTaUTI8Jsx2NEDFqZqBSKUvS+ppQ+YjVtly+1w8piKEopPjS4gM2ft84BDiJaJMnTnGHkqc5DizTZhqcxNTLWNFw5FgKDKLgaBmvT39xFpSdtIrZUnTIw2PL/ADA+tD6jSAbfnd1pM2VODZ0b7sE/jFKsFbg1O9Q+saKrc/SKfezAdpKRSAVDqwYmmSgYGvMUPD+8FGT3IBcID8FI7sSth7NQ4hpkxiqyrlAcpatlP8wzWI8OcX+ytijLXn0pbh7RMn7JVatUJ3aFjdSNSrjQqePhqKROaVppB43T5If/AG/MT7zsJMxqAlqGTlLHIBmLHMzjKQKLaHNr7VpMlrMlzEYs1T2mhuqBitVWXQsbm1Pw0jzDbrqH7SZLea2YaMDLJAKg5Gymw4gtzizaU6Bie1L8KAUvmIzDPVlDOTlFOHWMmSaZdTTIOPxk2W5PaS0lCi4fO5IZaLn7qa/m1r7wjFoJaNMno7iYqUSxlFgSUkqtjUn/AE8rRd4SQ1yvZhqAGtGAYnNRVWlDU1u35rjjFTvUiy5LvlM2fQlM1MyqPxHKLKo1IUCvWlixRuaIk+OCm2Eqy+4AAFqzAWGc3aCXCgBAdK1PDiTADgtp0kTG17pv4A+9oIJ+1CJUkA6oPlG9PE3VGJ6lJtljNdHnSlbhMUg8iDp52guLRmuykOIxstRWiEOx5BDX3NB5xotDFHVRUWkW9NJyTY8IGd5NndpORElWysSwWgzMQKki1gpP+YQRDxhGLaiGkVO+C7GW12CNQ6vh3PeAOX+YfvGW744I4ZhMDZHLZD6VLC1jYesEO8mOdcUrhjmVrHzH15wj7QZKTpshG1rMcjmMiAf7gfSDUHHIlHyO9RSxPd4B7B7Sqq4bCHtGNc01gQFBJLMaitb/AFWDzYBCSlQGoXug86DU9SawL7KwKyJZyChOp4nzicm0ezWpNADG1HG9vJiTknL2hiJgMdGfPtibMOZSQDoOmkexHp/smwa2DtKTJmkz5AnIRShN1/mA0J8YPNj7jbOx1ZuGmsKaoAQyHXQ3EZfSOlYh5ZzIzK3BlJU+ovGVkxbuTXx5dvB9DbN2Z2Ersy7uq3zTOXIk3I8YlrPVu4GQnjlvTxMYFht48TNHZzJ810Ne47swqLixN9Y0bcbFaCsJjgvth5NRxwjTcDgxLQKviTxJ5mHsphGFe14fgXwV7vliADFB9ocsnZWL4/dE08CD8oI4pd+JZbZmLA17F/ahPsI5Pk4+bMIxEPzzWsR8OaW4w7ONo0I9APsOvsalk4jFU0ElT5iYpHzjWZcy4gI+wjZX3GJnH/xGWWP6UWre7gf5YMZa5XCnhW3pCk7bQvJxRKaJGDQNLIOjZh5aRS4vaiynKucoIqrHTqPLWLrA/gHhAZU0jsfYPYT7O5KYiTOZ3fsFKykamUEsWMw2qXqxPjeJUqSEJQCneYnjWprWvHWL53tFLM/xW6/sIjE27Jy9HBrnxiHt6Rmk07pyujd6uWzCoYLcjpxpEphc+Rh6ZLVlKsKqbEdIc+HYlDWEklVoWLsbsxAFTyAGg6fHWJE7DrMRkcVVhQjSx5HhEeWvZnLcrWxJJPgSYkZ4CXI5cA2MbMwJlyJLy5qXqrzAHloKXy3OX24Wicm89JmcyZhYA1KlCCK051N7isM70lTh5gFKstKilfM8YpN2pyTQJr91jRFWt2ckAgU6L6MYF4LVjlnXlFxi96JsxB2EjLepLNke2vcAqaAnjrFDt3Fs0icUdJub8cxD3gNKN+ZDS36fA2JniMNIlqXztLLashActoBWhJPQRVY7ZdBnnJmRgR2+VVnSw1qTgtpks6E+vMTiSgDlmpdGWnHUwmSvedgo82A/f1gw2iMoliugp6C0AowxG0FkH/w5hrxFjbxg32ybDyjYxy3OzJ1EdvAQfZ7JvOmf0oD6sfiPaDEmKPdCQEwiml3LP6mg9gItyxPSMfUS3ZGzQwx2wSH0MRdrT6Sz4Q8ijxiBvBNpKPC3nCYr3Dn0Y/t/E1nE8j7wwcU2IxSzXABAy2rShrzPWkM7TmfeN4x7syYAC2neU+QNwI0cEYyk2xWSTjGl5LBgaUrpQ/X7RT7Zx2Zsi84nbVx4loetvSKfY8gu+dvERfcvCKcY/wBmEWDk0lqKDSOjjOjo4DkACY8Bjo6Mk1RWDPfHC4+Y+cHu6GLyzAKnWOjoGPZE+jZtlzsyDwidlj2OitPs5dHgMRtsBjhpwUAsZUwAG4JyNQEHhHR0QSfLRcA2439YXiGjo6LyIPof7KcD2WysPUULhphp/wCoxIPjlyxY42VTEV5hveh+UdHRWh82Dl+JC23sxJ6ZHFRYjofoxZbEwhTDy1Y1KqBXnTT2pHR0HlftQvF2S3liKrFLR6jl7j+0ex0BifIeVcHOlW8RHiTKqD9Vjo6HiCZQMKEWiMJRFV8wY8joTF80Pl0Dm8g7hHGKTdWbllZq0cMyIaA95yoFjYGjUr4x0dF1fFCPsv8AZ2GKgvNUznViASQAKcq6RZ4fCvQzVQseEtplbHkT8DHR0JnwrDRmu1sHLG0+1ljKJiK2Q/lYFkcDpVPeJ+0plR5mOjo0sKSiqKOd2x9/tlkSEElMPNYywEJJRAStiRTNaoisnfbnNr3cLL/zTGPwUR7HRgzb3M2YQW1FfjftpxziktJErqFLt6uae0DuM302hNrnxMwg8BlA9AI6OgLYVIgYCdNeaO0diLk1OsX+JxIVco40A8Tb4x0dGrpeMbZTz/OiBiM2InGv4VtS2o10i2wssClOEdHRcxK42Iy8OiQ7Xjo6Ohog/9k="/>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54" name="Picture 18" descr="https://encrypted-tbn1.gstatic.com/images?q=tbn:ANd9GcTs2zqydv9bmgkEyS0E_1gvwLk70SyQv4Vn7DN9wwhCihYk4iDX7A"/>
          <p:cNvPicPr>
            <a:picLocks noChangeAspect="1" noChangeArrowheads="1"/>
          </p:cNvPicPr>
          <p:nvPr/>
        </p:nvPicPr>
        <p:blipFill>
          <a:blip r:embed="rId4" cstate="print"/>
          <a:srcRect/>
          <a:stretch>
            <a:fillRect/>
          </a:stretch>
        </p:blipFill>
        <p:spPr bwMode="auto">
          <a:xfrm>
            <a:off x="1674812" y="3276600"/>
            <a:ext cx="3936998" cy="236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smtClean="0">
                <a:solidFill>
                  <a:srgbClr val="00B050"/>
                </a:solidFill>
              </a:rPr>
              <a:t>mysteri</a:t>
            </a:r>
            <a:r>
              <a:rPr lang="en-US" dirty="0" smtClean="0">
                <a:solidFill>
                  <a:srgbClr val="FFFF00"/>
                </a:solidFill>
              </a:rPr>
              <a:t>ous</a:t>
            </a:r>
            <a:endParaRPr lang="en-US" dirty="0">
              <a:solidFill>
                <a:srgbClr val="FFFF00"/>
              </a:solidFill>
            </a:endParaRPr>
          </a:p>
        </p:txBody>
      </p:sp>
      <p:sp>
        <p:nvSpPr>
          <p:cNvPr id="3" name="Content Placeholder 2"/>
          <p:cNvSpPr>
            <a:spLocks noGrp="1"/>
          </p:cNvSpPr>
          <p:nvPr>
            <p:ph idx="1"/>
          </p:nvPr>
        </p:nvSpPr>
        <p:spPr>
          <a:xfrm>
            <a:off x="1522412" y="1752600"/>
            <a:ext cx="10439399" cy="4419600"/>
          </a:xfrm>
        </p:spPr>
        <p:txBody>
          <a:bodyPr/>
          <a:lstStyle/>
          <a:p>
            <a:r>
              <a:rPr lang="en-US" dirty="0" smtClean="0"/>
              <a:t>strange, unknown, or difficult to understand</a:t>
            </a:r>
          </a:p>
          <a:p>
            <a:r>
              <a:rPr lang="en-US" dirty="0" smtClean="0"/>
              <a:t>What makes this place </a:t>
            </a:r>
            <a:r>
              <a:rPr lang="en-US" b="1" i="1" u="sng" dirty="0" smtClean="0"/>
              <a:t>mysterious</a:t>
            </a:r>
            <a:r>
              <a:rPr lang="en-US" dirty="0" smtClean="0"/>
              <a:t>?      What other </a:t>
            </a:r>
            <a:r>
              <a:rPr lang="en-US" b="1" i="1" u="sng" dirty="0" smtClean="0"/>
              <a:t>mysterious </a:t>
            </a:r>
            <a:r>
              <a:rPr lang="en-US" dirty="0" smtClean="0"/>
              <a:t>creatures do you</a:t>
            </a:r>
          </a:p>
          <a:p>
            <a:r>
              <a:rPr lang="en-US" dirty="0" smtClean="0"/>
              <a:t>                                                                                       know?</a:t>
            </a:r>
            <a:endParaRPr lang="en-US" dirty="0"/>
          </a:p>
        </p:txBody>
      </p:sp>
      <p:pic>
        <p:nvPicPr>
          <p:cNvPr id="40964" name="Picture 4" descr="https://encrypted-tbn2.gstatic.com/images?q=tbn:ANd9GcSOoBfl41NjO7ghbUzsBWdUX9r2_A64apkj_JzrPLNYui8SduG4"/>
          <p:cNvPicPr>
            <a:picLocks noChangeAspect="1" noChangeArrowheads="1"/>
          </p:cNvPicPr>
          <p:nvPr/>
        </p:nvPicPr>
        <p:blipFill>
          <a:blip r:embed="rId2" cstate="print"/>
          <a:srcRect/>
          <a:stretch>
            <a:fillRect/>
          </a:stretch>
        </p:blipFill>
        <p:spPr bwMode="auto">
          <a:xfrm>
            <a:off x="1751012" y="3276600"/>
            <a:ext cx="3662311" cy="2743200"/>
          </a:xfrm>
          <a:prstGeom prst="rect">
            <a:avLst/>
          </a:prstGeom>
          <a:noFill/>
        </p:spPr>
      </p:pic>
      <p:pic>
        <p:nvPicPr>
          <p:cNvPr id="40968" name="Picture 8" descr="http://d202m5krfqbpi5.cloudfront.net/books/1348761293l/6628026.jpg"/>
          <p:cNvPicPr>
            <a:picLocks noChangeAspect="1" noChangeArrowheads="1"/>
          </p:cNvPicPr>
          <p:nvPr/>
        </p:nvPicPr>
        <p:blipFill>
          <a:blip r:embed="rId3" cstate="print"/>
          <a:srcRect/>
          <a:stretch>
            <a:fillRect/>
          </a:stretch>
        </p:blipFill>
        <p:spPr bwMode="auto">
          <a:xfrm>
            <a:off x="8609012" y="2819400"/>
            <a:ext cx="2390775" cy="34774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discarded</a:t>
            </a:r>
            <a:endParaRPr lang="en-US" dirty="0"/>
          </a:p>
        </p:txBody>
      </p:sp>
      <p:sp>
        <p:nvSpPr>
          <p:cNvPr id="3" name="Content Placeholder 2"/>
          <p:cNvSpPr>
            <a:spLocks noGrp="1"/>
          </p:cNvSpPr>
          <p:nvPr>
            <p:ph idx="1"/>
          </p:nvPr>
        </p:nvSpPr>
        <p:spPr/>
        <p:txBody>
          <a:bodyPr/>
          <a:lstStyle/>
          <a:p>
            <a:r>
              <a:rPr lang="en-US" dirty="0" smtClean="0"/>
              <a:t>Thrown away, not needed anymore   </a:t>
            </a:r>
          </a:p>
          <a:p>
            <a:r>
              <a:rPr lang="en-US" dirty="0" smtClean="0"/>
              <a:t>                                                                          Food Scraps</a:t>
            </a:r>
            <a:endParaRPr lang="en-US" dirty="0"/>
          </a:p>
        </p:txBody>
      </p:sp>
      <p:pic>
        <p:nvPicPr>
          <p:cNvPr id="41986" name="Picture 2" descr="https://encrypted-tbn3.gstatic.com/images?q=tbn:ANd9GcRt405RVd5se_Ig769p_u47QR3etSn9roJJ_SY5-bPAuTt1RPA4"/>
          <p:cNvPicPr>
            <a:picLocks noChangeAspect="1" noChangeArrowheads="1"/>
          </p:cNvPicPr>
          <p:nvPr/>
        </p:nvPicPr>
        <p:blipFill>
          <a:blip r:embed="rId2" cstate="print"/>
          <a:srcRect/>
          <a:stretch>
            <a:fillRect/>
          </a:stretch>
        </p:blipFill>
        <p:spPr bwMode="auto">
          <a:xfrm>
            <a:off x="2055812" y="2514600"/>
            <a:ext cx="2619375" cy="1743076"/>
          </a:xfrm>
          <a:prstGeom prst="rect">
            <a:avLst/>
          </a:prstGeom>
          <a:noFill/>
        </p:spPr>
      </p:pic>
      <p:sp>
        <p:nvSpPr>
          <p:cNvPr id="41988" name="AutoShape 4" descr="data:image/jpeg;base64,/9j/4AAQSkZJRgABAQAAAQABAAD/2wCEAAkGBxMTEhQUExQWFRUVGBgXGBgXGBodFxgYGBcXFxYUGBkYHCggGB0lHBcUITEhJSorLi4uFx8zODMsNygtLiwBCgoKDg0OGhAQGywkHyQsLCwsLCwsLCwsLCwsLCwsLCwsLCwsLCwsLCwsLCwsLCwsLCwsLCwsLCwsLCwsLCwsLP/AABEIALgBEgMBIgACEQEDEQH/xAAcAAAABwEBAAAAAAAAAAAAAAAAAQIDBAUGBwj/xABDEAABAwIDBQUEBwUIAgMAAAABAAIRAyEEEjEFQVFhcQYTIoGRMqGx8AcUQlLB0eEjYnKC8RUzQ1OSk6LSFkRjg7L/xAAZAQADAQEBAAAAAAAAAAAAAAAAAQIDBAX/xAAiEQACAgICAwEBAQEAAAAAAAAAAQIRAyESMRNBUWEEgRT/2gAMAwEAAhEDEQA/ALtqeaUwEziceymCXOEgezPivpZagWIKWFnthbX7xz+8dBMZRuA4DnoroYlsxmEhFjTsltCeYofftAJJEASTyGqkU3fn5cUMZIDk416YJi5VZtXa7aWU6gmLe9S6GXzXIxUVbs7abagEEaSeV4j4qcCkOx01ETXBIQyoAezhGKqYypbWICx4OTjU21F3iB2SWhGbJlrkrMgBFR6ahSCJRGmgQxlR5E4WpDnwmAMiQWojWRGsgAyxJcERrJDqiYhjaGJFOm98TlFhxdo1vUkgea5NsDZfeY2mXOJdndWdI1DXOII6ubP8wWu+kTHHLTw7Cc1Qg21mQ1gj+Iz/ACqB2JpnvcS8Wp0w1jBbUiMxj7RYxhO/xXnVDJe2b84kAxA3ojiATFlX1KoDi46BrneQifj70eCuMxtm46xr+KCiY544BNujgEosTZaqEJLW8B6JPdjgPRKIRgIAb7kcAjTuQoIAyOytvBzYqw2oNw0dzHPkqntBVmvUndlGlz4QZ56lUYDoIzC2hIPAQZnVS31nOEh0E631gRw4wpMbvQp1WOG/z1kc99lebHq1H0qTtZc/PJvGZ4EcYgDcqSq7X8hw5pGz9oVMrWsbam50a3JLiQY3X9QoZcOzWNNX7o/vIv8A5f3raFVuy9qOqve5xJIc1guRDfEbRz3KB/auIbUBI8JPs5jpmOkgD7JEqL2axTWOrB5aJqXBcBbxSR97cii+zV18YcjwXOAJLLvJmRuB+CyNfGPILHOJE5pOs7z5qbU2/hjIBjx/dNx9+QLfFVeOqAkuaZGoI4eaiSZUWi42LtR1NxeAL8ZgR01WkwPaw5Rnp5uLg4Cb2tljgNVgcxDCeICtcLU8AN9B+RUxtdDeze4HtNRqOykOZzdEaaSCrili6Z0e0/zBczFcZrwA2NTHHerTZsVSA14j1laJslujoIKbqVQ0EkgAXJOgCw9ahUqZ6hqyWyDYgjKJgXjhpZZ2pth7mZXVH+LVsmCJ/ivZPkNb6Og1O1uGa6Je4fea2W/GT6JzA9qcK5oz1A10mxa8bzGo4LnOHridJkb7BPsqawweLSfs33KObL4o6jtDbOHoWqVIMB0QSYMwbDfCzGK+kvDscQKNV4GjgWwT0m2o9Vzujiu8fNR5JJu4yTA0njwTWJqvcfC9rWbmw2Bbdb3puTTElfR13sv2yo4uGhr21QJeI8DeMP3jylA9uMLDj4rEgaeK5gtvMGJXIsPVqtMAtjeYDTHUaqfRcJEg2PVCmvYmpejb1u3bjUzNpN7gGC0n9q6ftNvAjhfqtPhcXTrMFSk4OYeGo4gjUHkuXYquHODsoaLWEAe4Kxwu38QKYoYdjKTQXF1Wxe4uJMNBsCAQJM6LTpWZpu6ZuKuNaJsTCfouzCR89VzjF1mOPidUe7iXmZkaQYFpUrZvaqpRJDiaoFhmgEdSPaWflRaizf5EWRYX/wA5qZvZETpyhNYjtlUNJ7ZvUGVpgEtn2iMok2n3KlkT6Bqhja+JNWsXAAuBJYfCR4wKOHbdpuSazi08BZabYGzhRw9VoMy94BvJFMd02ZvI7uPJYbEbZFZzjkIa6SQSTFOlTDKbfF7Qa4l44FabZ/aagKApVKhY9rSM2U+IlhJMgEe2fenZKJe38VlIbElwAjSQajJIHQOHmrGnWJPO2gkDkSsDtHaxq12nN4WOgEbxmaSeMWC3GydpB7ZgATYCAOOgSUrHRcBxhFKwu3+1DhVJp6MGUCbEybwLaQFZ7B7RGrWOcjI8DKJjKAOfFPmhGozDgjFRQn7awwqGl3jM8TEiOkzE8lIo1A4TuVWBJ74IJqyCBnB24t40IPGQOSfp7TLRGRrue/4KExs8PNS2YYZImSY8o5ypsjiHX2nmFmweM9P+oTVHEOFw4tPIkINwgHDzKQ7DHcW+qLCqH37RqmxqPI5kqK6dZ1PqljCu4t9U4MI6Ps+oQPYw2mTwRse4QOGoT31V40Lf9SU3BO3lo80rE79C/rRiIEJf18tEC0/PBNVcG4CZabxY3HVH9RJbmloExBNzzjgloSk7odqbRc4GTr+HkmsA0tcH3aZkEdEluCP3gnWUIglzYm9zMb4Q/wANEvpYYbatQAgPcJBGuszOvVLoFmhHJQGinmPhZlnUvcDE8NNOafbWaDGQN3+248wbhZuL9Fcg8Y3IMzHf0OqQMa7Tu2u4yYvxunMOwOJDGEmJMONgIlxkQAJGpSqdbD05bVFR7rCKbgL7yfy/JWrJCAbJMAE8N1tyUylna1zmkHRxym7hadN6sthdpaNJh7vD5qxtkEweLi50nyvqrGhiKGOzjEMdQqsN8ryLHQg2B6EKuF+yXlp9aM2zCAmQbA3lPmOPorbG9nXQ00sQwtAyxUIzOMk5s173Ai2ipsXg3sbJsQ7K4SCL3a8EGII9COaylilZrHLF9DIeR4pmPn8Ehlcnyv6JbojxX87W3KwwWyqJpd4+oRMwAAIvEX1/VS8mtmixN9FM7FwbnmlVq9pH6q3odknOdJqta37JynMf5PzKux2WwkX70kj7wn0hQ8mOPYY/5s0kYim8/O5M4uv4rDS3UnetLtDss9kmi/OPuugP9dHe5ZWu0gw5paWkyCL9CCtoSjLaM8uOePUkS8DhW1CL6Oa0iALQS7nxvyUvbLW0zDREtBA3amfwVbgHlrweG7dJ+SnNqYgvdJiwiyb26ITpC8OcwU3CY19ITIO682nWIVVh6pUk1SREeRUtOy1VCcViS8yfib+qj1KhuNxTpdBu0eiNzxrkb6fqtKMyBvutjs7t4+mKNPIMjGsa4n2iAIceCzXfD7rZ6JP1ji1voq2hHWB2jabgOg3Hh/VEuYjaj/v+8oJcmMq2lOBx03JoJxh5oYkAtKLMeKUXboRhp3fiiwoUxxtJPNG+pcw48rwj70DdfilMxQnxDzGqnk7sdLoSGug3PDfxSbzqfX4qZmtLT67kl1M2JGvDXzQpj4DDXvB1Pqg6oT9o/PBPtZO/yV12W7KPxdQxmbTZd7xBidwm023p8x8DPNqHifVLFAxLiGgcdfILfbJ7GYWg8ux1ek5oFmMfAd++9wg84HqkVO2mDoVHsoYGnvAeRlcDNpLgXC1z1Kdir6YOq0NFwSeJsIjh6+ik7Qpw7NcEgOLXTNwCCN5tC1+0u2eHNCnV+r0quKIDTVfTaYe0AkyReJEWsuf4jGPqPc95lziXE7ySqT1RnJbuzSYesx9AMJax1Jri2o2ziwyXsqhpki8CBMcpCd2eMHl/bVKWa4DqbnCRFiW2hw5hZR9aRB9d6ZKiULRrDK4O0i3bRex4qNdkzSWvNg4XGYA66X58FFObOXFxcJud5E7xNlDBspFLFEANIzNF8p3ExJBFxoFSIck10Xw25VAy1KLHU9wdMj+F4Mj3jkUxj8bRfDWMeSSLFwME/ddAM+Si1a9N7WhsMIER7JNt5HhOmpy6qFRxRZUa9t8pkSqb0QjQbSwL6GVzqDiLTc5TBGpAndB01RbLJHeNdULDmESBd3EcLAb1dbJ7dsIyV22MTIzNjfb1UnF9nsDiG5qFXL9qGnwyb6HQj0Erlm21UjrwyUJclv8ADNVqhDSWvdnBvcyeO9WuB2+AMrxUDrAAiQbgWda4J0I8ysm+v4iJ0NjxjepWHxTmQZm4OU3FrgxuRKCaqaOuG3ywy/xkza3aKtUeadKWiYt7br8dw5BMv2JXcwvLZI9oTLoHzopmxsbSDjmYM7iZcAD/AE8lo8PXH2S2N8bvLULJ5PHpIcsPktzlfz8MBQpnhrvPuQc3UG193xWr23gmuBewDOBMiwdFyCBv5rLMxDSZPpfXdpuW0Jcto454ljdMaIgWHmlsqFKYQ6Bviw+eiUGzFrrWjK/gvE1JAO9RQVY/2RiHxloVj0pv/JQsVg30nZKjHMdYw4EG+hg3hJKkNuxtrY5ojGsSg5JDfJUQFmHBBKk80EANuZwS6LJSKZurSnT089VGSfFGmPHyZHdRtIPyFHyn9FZGnaw+eCRBn2fRZwnZeSFMgvpHcCldyfNSDa2g4InPt+P4rSzNxSDp0jBj5+ZTtIHdJOnNHTeI42801haRc+741gaE8hCTZajKtIlsa7S08JGbS5iZV/stmJGHqty1qbLPFRrTAix4EyCDb7t1SMwQbo0g8ZM+UI9s4ms9gmtUJENDS4w4aC0xmHvHPWYNcjbL/NkhjuX+0P4qnRdTY15fVLM0E2c7NBgwdxk67yoFfCNdmcWwCSSWm8m4s4zE8gFWPecxa4u8NgG8t90YxTizKSTB4XI4FxNhfgSttnFoVVrS1rR7LRYXE3kvI4kzedLKMSDEa8hZG5oc6BaYHiOl41SsRTNM5XNgjjbfrCokZzSb2COqBaLpMf0QCAFZOKI8AiQBQARQKBQASEAFPUcW9oIa4ibWJHwTKJAWGlMeRoUkBLa0cbm0nQc0DTa2TsNjalJwdTOlzG/iD8Fc19vCs0eE95o05yMgmSADqLzl3lZlj8pMfPNKFW2sHiLHzWcsUWdEP6ZR72XoxzT/AHzw0XENBdUceIEw3+aPNU76zJMMGU7jc2nfIItGllHDefNHSnqrjFRVIynklN7JLWgH9m9skTDoHkHaeseatcBUq03Ne0FtSbODZa2Q4ZpG/wDVZ8svb4XKUKjgIkxw3eiZNuqNxT7c4qhTY17Q60NJiTGskzMcVVbY23WxZb3lOmXAHIWOGYC7iMrTJ0mCEfZejSIc6rluIg5YAvJvpu9E3trHUGP/AGDWuqNIipqJHLRxsL9bbyudug40rKujhnvBLWucGiSQLAcSdAmnGCZ/rw+OqVhdoRm7wOqAtIaM5a1rzo/KAQ6L+GwujZi2xD2528vaZP3Dw/cNumqEhuQzJ+SESdNJm6oI3SCDHMXjpKCvRIzQMmxA5qwpuiSXF3wVYWqYcBUuQLDgfmVjPHZviy8fRKFYHpN/SLeZTba8E/NlAa7wuvpB98fim5UrEkEszZOe6epVv2X2E/GV2Uw0inM1H7mtGonidAOJVDhyQ4ENDoMhpEgxuLd45LqPZv6QC1rWV8N3bRbNRbDR/wDWdB09E5XWght7Lqt9GeDd7Jqs6PB3/vNKGM+jXCub+zc+m+IzE5g7m4WjjLYutNsvatGu2aNRrwNQDdv8TdW+YVgCseTR0Ucd212UxeFBd3YrsGj6cl0b87d264EW3LKV6r3CamRrRo3U/kSvR4VDt/sbhMXJfTDKh/xacNf1MWd5gqoyindCnKbjxu18OAVsRedARAAmY6nToor3jdK3Paf6M8TQ8VH9uwa5R4x1Zqf5ZWFfSIMEEEWg6yNQuhNPo45J3sTllGZdqZPM7kHHj8/noiBlUSFCUASjY0RPu480GkibeqACLUkhPYek97g1jXPcdzQSfQXVlS2DigQ44SuYMn9jUvvI9m29JtBTZUFqI/BXGO7O4lj3BtCu5oJgilUuN32VGfsbEA3oVhz7p/4tRaHTK9AKTUwVRvtMeOrSPiFGKBUGCiJRlABAgkplMnQE9OaDmxzUjZuMdSfmaGu4tdEEcLoGhtjCLkEJYZ9riTv3i9wOqk4DBvxD206Ye6q91gIydSdwFyTFoXXtkfRphGtBrl9V8bnFrAYiwF3RxcT0UymkXGDl0cdwzLg+Zc03ABmRvCkYio2pLrHLq6IJG4umZM2kcb7l1Lbv0UUKgnD1HUn8HeJjjz3t8rclzba3ZrFYN5FWk6B9pt6bhrZ4tumDe2iFJMJQcSjJHz/RLe7wgARvJtJN9OAvop20MNDc3dlpBjdrY3EzoQdN4VZElUQEUQKcym/SUMsjn8UAIzIJWT5lBMRIGHMSWED+Fyk09pOYAAQR5qVUovb7Rt94NHs6k68FT03XJ4X/AESeioysmVMQKk52ltjcAmTunkojAA64zgai4n1ghJL3OOpJUrAtzznDnQBEOAIG/UGUg0X2Ea3KMkZTw/FPvMCSYHErNsxjqWYMmCbSNOfXyUKtWc4y5xPU/MKaN/KktI1FPaNJj2v7wtcw2LHODo3iW7uS1ezvpRyODajXVqe94gPHQWD/ADjqVhey/Z52Lq5C7u2BpcXlpIgbtQJ81fjY+zKbjTOIxFZzfa7sMDfK34qZKPsXOT2dd2F2iw2LbNCoHxq3R7erTfz0VsFxOntTZtAg06FbMNHZmh/WZJ9Fb4T6VWMc1ppvfT3kvl46HKM3Q+qxcPhosi9nVwqHtH2RwuMvVZFTdUZZ46n7Q5GVI2F2hw+LbmoVA60lps9v8TTcfBWwUptFUmcJ7S/RzisNLqY+sUtZYPGB+8zX/TPksfXI3NyzY67t1/gu5fSH2wfgHUG06YeamZzsxPstgBojeSdeXORiH4lu0HZ34Fgdvc17mk/xEAe8reMpPbMJcVaRz4g2MG+hjWLW4q/2B2fqVHMdVllEuAe465Z8UBbPZ/ZihTdmLRO5sktbyBdcqyq4cVCWAWaJcZhjBxcdB0Wpku9G62BsrDUKQbh2Na2NRcu5l2rj1VpAXGcX2jFBjqODc94Pt4if+NBhs0fvHXnaKZu3MQP/AGMX/uA/Fczjvs3s7/lCGQLz8e1eKH/s4jTe9to/lv0TWG7e7Ra0u+sEgEDxBpkndojxv6Lkeg62Fa5pa4AhwIPQrke29nGhVdTcAQNJGo3KLsH6RsdUcWk04axz/ZP2RYa9BKf2vtmpjcPUe5rW1qBD5b9qkfC830g5T0C1xqUXvomTTK6rs+i72qTOsQfUKmx3Z4Nl9I6A+Fx3mwIdyka+qXSxdXcZ8lIo7Uc1wzAO3xpI3iCt6MbMkWOY6HNg8x7xNiFLxTXHIT43PjKA2OADYgGdN0cFsa+ApV25qOUkXNJ2vOOHlYqx2Hg8LSe3EGg9tS4GZ4yg+yTDh4XC4BJi+7VZybRcey87AdlvqtPvKgBr1B4v3BrkH4nfHJbAJvC1WvYHN0945EbinwFytnbFUhVOoqvtB2jwdAZMQ9pLh/dhudxB0loFhzMKk7c9q/qjO7ojNXeLbxTB0c7nwHn149XqVC4Pc7O4yXd4RqeMnxLSGNvZnkyVpGm7UYvCYirmYzu6YZBc5wBJBmIaSJggCbx0WXqCmQWUs53iWj3mJhMVQXGXPZPUn4BLFYAR3uUfuM16kkFdCpdnLJtjT6D2EzDfMX/l/RNOaW2I4GIvxBT1N9JpmahIvIIaZ3EG5RjE0xpTJ/iqH8GhGgIebmgpn1xn+S31cggWg8DiqgGVoL272xI/RP4nDM1YCJ+ySDHp+aQ/FuO+PnndNteeKlyPSj/FGO5MbbVaJEaiCQYPTpyUqhgXObLC8A6ZmwD/ADEwfJWvZbZL8VWNNj2MIaXl7mS6AWghsX38Vs//ABDDUXNFepWrveD4SWsZAgEmL7xEFHLRxSxuMqMVhNhU3Ad5UJeS1kNgBkmATJknTdF962PaPZeCwOHNRlFmewYHEucSTc+ImOoG9W2CwuFp2o0KFPm0S+2kvIzH1UTE9naFWp3lVz6jt2Z1gOAAgBZclfZSjo5jUxtUklz3NBnwtJFj9mBu3XUcPadQY0hsAcpkFdUb2QwUklkkmT4nfDNCfp9k8EP8Np6tafiFfliT4pHHQQLjXckl0nh0/Bdvp9lsH/k0/wDbp/8ARPs7NYMf4NL/AGqX/RS8yGsDOIYfEupkOY5zXi4c0wW9CNCuj9mPpSqsDW4xvetJgPYAKnUtsHe49Vrm7Bwg/wAGl/tU/wDolt2LhRpSo2/+Kn/1USnGXouOKS9lD9IOIoY7C08Thqjahok52/aDHxJc0+IQ4N9Sq7s/iWMo02EgH2upNzPw8luKWzsO3SjQ86LPwSWvp1paWUzRpviGU2iXMs4wQZAdIgQTl3zCIZElQp4m3Zn8TXZTp99Xf3dI+zHt1D91g39dFgtt9p34nNSY3uaAEspt+0QR4qh1eYB5ei0PbrsxWqVX1qVZ2JIE5CPE1un7MCGuaI0bcRcLnQdBvYi17coI3b/Vap2rM2uOia2qIuBaDf8ADilF7TMuAn53KHUDbRbzJMekJYpNkWJ80UhWPdyTDB7T7n91ov8APRStt02sosYGQZnMCYcYgyDN9L232RvZkg/befcBJVRtDEF7zckCwv6x5pLbG9Itey7wwYh5/wAoNHV9WnPuBWp7FtqVsU0MZLCHCodW5C0gh269vOFE7DbEq5sNWY4ZHOzVGuA9lry3f7WpMcl1rdBe6OAho/4gWUzypKkVDE20zktRr6ZdSLa2Vj3BjmNJBZmMWkWmSDP2jyQdigPa73LwdTcR6OcQutinT+43/SPyR92z7rfQfkl5/wAK/wCf9OFmvleTTLgAZaTYjlru0laDZ3aQOGSvH8Q52Mgcl1I0mfdb6BMvw1I6saq86foX/O17K7sViS+m8TPdkfzMMweog+Vkntz2qGDpOFOHVyAWg3DA4wKjhv5Df0VvhntpzkaBKotrdnsJiXudWpnM+Jcx7mkxEAgGDEDduWTknKzVJqNHHqO1HOeTWPeZySXPgmXanp8FH2jTa10NDhyOnVp3hdLxP0ZYV393Xqs5ODXD4AquxH0cVwMra1Oqzg7Mxw5tJzAdNCt1OJg4TOcolo9p9l62GnvaTi3c5sFvqDE8lSHKNAStNGfFjAaUWVSQ8jRkdT+UIvFwaPL85RaHwYz3ZQT0O5f6R+SCOSH45fBwoim6dWRdJq1OCwptnoTzx42jT9g9oUKFWo+tUNMZA1sZpdLpN2CRGUeq0HavGNGLwndxkLXEkASSQRJcfEbEWlc7+rwCXPYDEhs5ieXhsPMrQ0e147trKmEpPLdHhzmuJ4nW/NacdUefztmsdU3tMGPm0qUzE81haXaGif7yiZ4tf+YU/D7fw2gNVo6A/Arn8cjXnH6bKniZTlXbeGo/3tVrTwJv/pF/csNtftCxtMig8ue60xBaN56rHmTJ14zqqjivsl5K6Oxf+eYIW7z/AIVP+ql4Ttbg6xytqtngZaf+QC4iAl9y6JgxyBI9dFbxISzSO81XxdpkJkY3dK5T2d7U1cOQ1xL6WkHVvNp/BbV1GnUOcEeLeKhEjyIssZQ4minfRoq+0crHO+6CfQE/govZTExhqU6loJ6m5PqSqo4eoWObJdmBFy0kAiIsofZnGltCmH2IEenh/BT6Hy2dCp1BIcInmLcL/mLqn292XwuKOZw7qqftWh34O9x5JOGx+kKezEgg/jompNFaZgdsdga9IHI01AL+Az6NgH3LLUMM5lQZgQWnxA6t3X4LrGOxlZlCoaM063stv+zLjvAMiI3wuZY6nVcMj3eNpcHuLh4iSc1zcmZ1WvLRm4pPRAx2JkOfx8LenzdUyn7UEZRuifPT8lAhaQ6MZ9nWeyYDcPhzeRT8vE8TPzxWrGLWOwTi2hhwPu0/PQqyOKdwK5PZ0J0aEYtP060rMO2gKbXPfZrRJWJ2128r1CW0f2TOOrz5mzfm6uMHIHkrs7KIO9E6lwK8+f2liXX72qf5nfmnaHaDF0zLa9UdXE+4q/CyfOvh3WoI1SXCy5nsn6RKvhZXa14m7hZ0cbWMcIutmNqHcJB4aFRKLj2Wpp9FoXQiNeFUPxzz9kpDq7+BCSCydtPatKnTPewWGxBiCN48RAXLtu0aecOoBxomS0wOJzNzA+KDz3haTtTgq2IbTZTbmIcXGLwAIkx1VPtHsfXp0WPdmgyXgA+AkxflAF10Y6Ik2Z7If6x+aLu+nr+im09hg6uPl/ROjYTOa1pGfkkyu7sfeb6oKz/sRnD3lBOkHORmwjIQCMpGQdFoJAJgbzEx5b0qqADDTmHGCJ8igymeXqPzSY4D0QMSp1HCUsoc+sB+61pLvOYATVSkbQwjkf1hNmi77vpf4IAFN4aZBO/gjq1pGgSXGNRHzzTZQA9RHnvjjwHTepVR1RwlzjAtAMAdGj8lCpPgyptDAVKniGQN0Lnva0D1M+gTQiHVAmySKp4+idxTGtOVrswH2gIBPKbwmEmA59Yf953qVZ7E226icrxnpEyW7wTq5p3H3FVj2OAgzEzF4njwTSlxvQ02jqODxQLQ9js9M6OG791w3FXGFxa5Nsfa9TDvll2n2mH2XDgR+K3+zcayszPROnt0z7TPzHNc0oUbxlZcbRraGQGtlxJNryTc6fqsdicVgs7s76mYkuJbGXxHMIniCCtbhKjXNdm/CNOa5f2kj61WjTOR6QFWOKfYTk1stcWcA6Iq1JHFo+MJWGbs4DxVHniAL9LAW81lkS24Loy8jNpt7tU0in9WOXIfMQPDEqt/8zxf+bPk38As6jQoRQObZabV2/XxDQ2o6QDMAR6xqomEaPaN4sAdCefIC6iqThjbob9CIlUkuibbHX1Cc1iCACARrcA2IgWM2SAdzhpqPnQqQ7ZlS0CRqJNo3Re/UJ3E7MNJonV8wN8HV38IG/eqAru7gkakKbS21iGtDW1HBosAIgD0UGtU8RItuSc54paAm1Nr4jfVf/qP4KO/HVTq9/8AqP5piUYKKQWyXgMfUpuzNqOa6xkOINjOo5x6K6d23x40xTvMMd/+mlZyeAToYN6pILLNvaIx4m5nG5JIEk8mtACS7tG/cxo6kqD3Lfkodw35KKCyQdvVPus9D+aNRfq7efqjRTCyHKMeacNOI1jefnRJaFIgmOUwV2EQbdNPOVEeCkoHZYUiziI6x8Eb3M+8PefwVcgnbETa2IaRABcbAE6Abo3+qYdRMTw1uPWyfwFKlB70VCdwYQJ6yCnabXODmhzWMnR0TEyLhskjipZRX90d1+isNmbHqVg8tLRk3OMEzpFo3IPo0qcS41OTHAcIuWGyf2O+gaw+sOeyiPstJJN/ZlotrrG5D60CSsh1dnFoJc5rY3OPiPQceShgQVo+0jcEA36o9zs05muBhsaEFwBud19Fnj7k0ElTHH1pJJvKIObwSaTW3meUIZExCXwpOzsS6k4PY/K4aR8DyUZzUUJNBZvKHadj6NRwGSq1hLgPZcfvM4c+qxGMrGo9749ok+qaa4jTp5HUIlMYpFSlYUIQnaVBztBMeiLLxVEUNhqOEs07foUpmWL2KAGYSmEgyFJGH4GU7hwxoeH085I8Ds5bkN/FAs7dY8E6APC7TewQ0vbya4x6bvJNYzEOJJIIJ1LiS49SbogxBzSnxY7IiUxskBP9zKT3ZBkXS4sRI7kDQJh46I6peACSCDw48E058mTbp+pRYBFKFS10TSERPJFjHBVQ75NyilFiHu9RJqUEWAclHkMTFjogggAgjAQQQArKlNncggqABBRkjeboIIegBnCQXg8kEFNgO/VzDScsP0E+KBvjUDqnBh2huYubMxBmeqCCBjLCJ1CXqggmhBOI0SC3igggANpjkjfTGiCCH0NAFHgT6fqkQ06uM9P1QQUjYuvhi0C8ylUsNmEz5b0EEIRIoUWtvKKu4QggrSEIovkxEJZZxQQTQALUnKggqEJLUk0AUEEUgGvqx5IUyWHQHkRIPqiQUOKQIv6VGk4SGNvyR0sCxxg0w2+8QT0EoIJSdUXCNkj+yaXBvqfzQQQTHSP/2Q=="/>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0" name="Picture 6" descr="https://encrypted-tbn1.gstatic.com/images?q=tbn:ANd9GcQqdySHdVsKPtrag8lyH-0mUAkAXa78PncphRLiFa0CmhEhiHmj"/>
          <p:cNvPicPr>
            <a:picLocks noChangeAspect="1" noChangeArrowheads="1"/>
          </p:cNvPicPr>
          <p:nvPr/>
        </p:nvPicPr>
        <p:blipFill>
          <a:blip r:embed="rId3" cstate="print"/>
          <a:srcRect/>
          <a:stretch>
            <a:fillRect/>
          </a:stretch>
        </p:blipFill>
        <p:spPr bwMode="auto">
          <a:xfrm>
            <a:off x="6094412" y="2819400"/>
            <a:ext cx="2619375" cy="1743076"/>
          </a:xfrm>
          <a:prstGeom prst="rect">
            <a:avLst/>
          </a:prstGeom>
          <a:noFill/>
        </p:spPr>
      </p:pic>
      <p:pic>
        <p:nvPicPr>
          <p:cNvPr id="41992" name="Picture 8" descr="https://encrypted-tbn3.gstatic.com/images?q=tbn:ANd9GcRCr_suLhLf1K4rCK8YrNnZfL5_q8xnQVb53iODCv5NErpFywtXOw"/>
          <p:cNvPicPr>
            <a:picLocks noChangeAspect="1" noChangeArrowheads="1"/>
          </p:cNvPicPr>
          <p:nvPr/>
        </p:nvPicPr>
        <p:blipFill>
          <a:blip r:embed="rId4" cstate="print"/>
          <a:srcRect/>
          <a:stretch>
            <a:fillRect/>
          </a:stretch>
        </p:blipFill>
        <p:spPr bwMode="auto">
          <a:xfrm>
            <a:off x="2055812" y="4724400"/>
            <a:ext cx="2762250" cy="1657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enemy</a:t>
            </a:r>
            <a:endParaRPr lang="en-US" dirty="0"/>
          </a:p>
        </p:txBody>
      </p:sp>
      <p:sp>
        <p:nvSpPr>
          <p:cNvPr id="3" name="Content Placeholder 2"/>
          <p:cNvSpPr>
            <a:spLocks noGrp="1"/>
          </p:cNvSpPr>
          <p:nvPr>
            <p:ph idx="1"/>
          </p:nvPr>
        </p:nvSpPr>
        <p:spPr/>
        <p:txBody>
          <a:bodyPr/>
          <a:lstStyle/>
          <a:p>
            <a:r>
              <a:rPr lang="en-US" dirty="0" smtClean="0"/>
              <a:t>a group of people (such as a nation) against whom another group is fighting a war</a:t>
            </a:r>
          </a:p>
          <a:p>
            <a:endParaRPr lang="en-US" dirty="0" smtClean="0"/>
          </a:p>
          <a:p>
            <a:r>
              <a:rPr lang="en-US" dirty="0" smtClean="0"/>
              <a:t>enemy </a:t>
            </a:r>
            <a:endParaRPr lang="en-US" dirty="0"/>
          </a:p>
        </p:txBody>
      </p:sp>
      <p:pic>
        <p:nvPicPr>
          <p:cNvPr id="43010" name="Picture 2" descr="https://encrypted-tbn1.gstatic.com/images?q=tbn:ANd9GcQg8kY5vod3z5xyBQYa6Bgml50Uk2hmfZWtwzo__vPy8A6zx58a9A"/>
          <p:cNvPicPr>
            <a:picLocks noChangeAspect="1" noChangeArrowheads="1"/>
          </p:cNvPicPr>
          <p:nvPr/>
        </p:nvPicPr>
        <p:blipFill>
          <a:blip r:embed="rId2" cstate="print"/>
          <a:srcRect/>
          <a:stretch>
            <a:fillRect/>
          </a:stretch>
        </p:blipFill>
        <p:spPr bwMode="auto">
          <a:xfrm>
            <a:off x="3884612" y="2743200"/>
            <a:ext cx="4170966" cy="3124200"/>
          </a:xfrm>
          <a:prstGeom prst="rect">
            <a:avLst/>
          </a:prstGeom>
          <a:noFill/>
        </p:spPr>
      </p:pic>
      <p:cxnSp>
        <p:nvCxnSpPr>
          <p:cNvPr id="6" name="Straight Arrow Connector 5"/>
          <p:cNvCxnSpPr/>
          <p:nvPr/>
        </p:nvCxnSpPr>
        <p:spPr>
          <a:xfrm>
            <a:off x="2741612" y="3657600"/>
            <a:ext cx="1600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89212" y="3733800"/>
            <a:ext cx="2209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alarmed</a:t>
            </a:r>
            <a:endParaRPr lang="en-US" dirty="0"/>
          </a:p>
        </p:txBody>
      </p:sp>
      <p:sp>
        <p:nvSpPr>
          <p:cNvPr id="3" name="Content Placeholder 2"/>
          <p:cNvSpPr>
            <a:spLocks noGrp="1"/>
          </p:cNvSpPr>
          <p:nvPr>
            <p:ph idx="1"/>
          </p:nvPr>
        </p:nvSpPr>
        <p:spPr/>
        <p:txBody>
          <a:bodyPr/>
          <a:lstStyle/>
          <a:p>
            <a:r>
              <a:rPr lang="en-US" dirty="0" smtClean="0"/>
              <a:t>Worried or frightened</a:t>
            </a:r>
          </a:p>
          <a:p>
            <a:r>
              <a:rPr lang="en-US" dirty="0" smtClean="0"/>
              <a:t> The boy </a:t>
            </a:r>
            <a:r>
              <a:rPr lang="en-US" b="1" i="1" u="sng" dirty="0" smtClean="0"/>
              <a:t>was</a:t>
            </a:r>
            <a:r>
              <a:rPr lang="en-US" dirty="0" smtClean="0"/>
              <a:t> </a:t>
            </a:r>
            <a:r>
              <a:rPr lang="en-US" b="1" i="1" u="sng" dirty="0" smtClean="0"/>
              <a:t>alarmed </a:t>
            </a:r>
            <a:r>
              <a:rPr lang="en-US" dirty="0" smtClean="0"/>
              <a:t>to hear the horse speak.</a:t>
            </a:r>
            <a:endParaRPr lang="en-US" dirty="0"/>
          </a:p>
        </p:txBody>
      </p:sp>
      <p:pic>
        <p:nvPicPr>
          <p:cNvPr id="36865" name="Picture 1"/>
          <p:cNvPicPr>
            <a:picLocks noChangeAspect="1" noChangeArrowheads="1"/>
          </p:cNvPicPr>
          <p:nvPr/>
        </p:nvPicPr>
        <p:blipFill>
          <a:blip r:embed="rId2" cstate="print"/>
          <a:srcRect l="39226" t="33333" r="44961" b="22917"/>
          <a:stretch>
            <a:fillRect/>
          </a:stretch>
        </p:blipFill>
        <p:spPr bwMode="auto">
          <a:xfrm>
            <a:off x="1903412" y="3048000"/>
            <a:ext cx="2057400" cy="3200400"/>
          </a:xfrm>
          <a:prstGeom prst="rect">
            <a:avLst/>
          </a:prstGeom>
          <a:noFill/>
          <a:ln w="9525">
            <a:noFill/>
            <a:miter lim="800000"/>
            <a:headEnd/>
            <a:tailEnd/>
          </a:ln>
        </p:spPr>
      </p:pic>
      <p:pic>
        <p:nvPicPr>
          <p:cNvPr id="36867" name="Picture 3" descr="https://encrypted-tbn3.gstatic.com/images?q=tbn:ANd9GcTlsmvI-IlY_QCQYzza8zrcu_pcxgXTTxTMTrDoUSyB7aQMc3l7RA"/>
          <p:cNvPicPr>
            <a:picLocks noChangeAspect="1" noChangeArrowheads="1"/>
          </p:cNvPicPr>
          <p:nvPr/>
        </p:nvPicPr>
        <p:blipFill>
          <a:blip r:embed="rId3" cstate="print"/>
          <a:srcRect/>
          <a:stretch>
            <a:fillRect/>
          </a:stretch>
        </p:blipFill>
        <p:spPr bwMode="auto">
          <a:xfrm>
            <a:off x="4646612" y="3581400"/>
            <a:ext cx="2466975" cy="1847851"/>
          </a:xfrm>
          <a:prstGeom prst="rect">
            <a:avLst/>
          </a:prstGeom>
          <a:noFill/>
        </p:spPr>
      </p:pic>
      <p:pic>
        <p:nvPicPr>
          <p:cNvPr id="36869" name="Picture 5" descr="https://encrypted-tbn0.gstatic.com/images?q=tbn:ANd9GcRSibPqoLfW6U-IdhotK5slhcYXI0haq6jHEtgMs_LGYpxNlDpYBQ"/>
          <p:cNvPicPr>
            <a:picLocks noChangeAspect="1" noChangeArrowheads="1"/>
          </p:cNvPicPr>
          <p:nvPr/>
        </p:nvPicPr>
        <p:blipFill>
          <a:blip r:embed="rId4" cstate="print"/>
          <a:srcRect/>
          <a:stretch>
            <a:fillRect/>
          </a:stretch>
        </p:blipFill>
        <p:spPr bwMode="auto">
          <a:xfrm>
            <a:off x="8304212" y="3429000"/>
            <a:ext cx="2619375" cy="17430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without hesitation</a:t>
            </a:r>
            <a:endParaRPr lang="en-US" dirty="0"/>
          </a:p>
        </p:txBody>
      </p:sp>
      <p:sp>
        <p:nvSpPr>
          <p:cNvPr id="3" name="Content Placeholder 2"/>
          <p:cNvSpPr>
            <a:spLocks noGrp="1"/>
          </p:cNvSpPr>
          <p:nvPr>
            <p:ph idx="1"/>
          </p:nvPr>
        </p:nvSpPr>
        <p:spPr/>
        <p:txBody>
          <a:bodyPr/>
          <a:lstStyle/>
          <a:p>
            <a:r>
              <a:rPr lang="en-US" dirty="0" smtClean="0"/>
              <a:t>With no delay or doubt, to do something right away</a:t>
            </a:r>
          </a:p>
          <a:p>
            <a:r>
              <a:rPr lang="en-US" b="1" i="1" u="sng" dirty="0" smtClean="0"/>
              <a:t>Without hesitation</a:t>
            </a:r>
            <a:r>
              <a:rPr lang="en-US" i="1" dirty="0" smtClean="0"/>
              <a:t>, the man jumped in the cold water to save the little boy. </a:t>
            </a:r>
          </a:p>
          <a:p>
            <a:pPr>
              <a:buNone/>
            </a:pPr>
            <a:endParaRPr lang="en-US" dirty="0"/>
          </a:p>
        </p:txBody>
      </p:sp>
      <p:pic>
        <p:nvPicPr>
          <p:cNvPr id="37890" name="Picture 2" descr="https://encrypted-tbn1.gstatic.com/images?q=tbn:ANd9GcRJiVIqa89JznCRzcfIrMsQ8Tc6W2csP1b-jMuqaR2ciavSe8RY"/>
          <p:cNvPicPr>
            <a:picLocks noChangeAspect="1" noChangeArrowheads="1"/>
          </p:cNvPicPr>
          <p:nvPr/>
        </p:nvPicPr>
        <p:blipFill>
          <a:blip r:embed="rId2" cstate="print"/>
          <a:srcRect/>
          <a:stretch>
            <a:fillRect/>
          </a:stretch>
        </p:blipFill>
        <p:spPr bwMode="auto">
          <a:xfrm>
            <a:off x="4215594" y="3276600"/>
            <a:ext cx="3643532"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00B050"/>
                </a:solidFill>
              </a:rPr>
              <a:t>Charg</a:t>
            </a:r>
            <a:r>
              <a:rPr lang="en-US" dirty="0" smtClean="0">
                <a:solidFill>
                  <a:srgbClr val="FFFF00"/>
                </a:solidFill>
              </a:rPr>
              <a:t>ed</a:t>
            </a:r>
            <a:endParaRPr lang="en-US" dirty="0">
              <a:solidFill>
                <a:srgbClr val="FFFF00"/>
              </a:solidFill>
            </a:endParaRPr>
          </a:p>
        </p:txBody>
      </p:sp>
      <p:sp>
        <p:nvSpPr>
          <p:cNvPr id="5" name="Content Placeholder 4"/>
          <p:cNvSpPr>
            <a:spLocks noGrp="1"/>
          </p:cNvSpPr>
          <p:nvPr>
            <p:ph idx="1"/>
          </p:nvPr>
        </p:nvSpPr>
        <p:spPr/>
        <p:txBody>
          <a:bodyPr/>
          <a:lstStyle/>
          <a:p>
            <a:r>
              <a:rPr lang="en-US" dirty="0" smtClean="0"/>
              <a:t>To rush forward</a:t>
            </a:r>
          </a:p>
          <a:p>
            <a:r>
              <a:rPr lang="en-US" i="1" dirty="0" smtClean="0"/>
              <a:t>Four times the boy </a:t>
            </a:r>
            <a:r>
              <a:rPr lang="en-US" b="1" i="1" u="sng" dirty="0" smtClean="0"/>
              <a:t>charged</a:t>
            </a:r>
            <a:r>
              <a:rPr lang="en-US" i="1" dirty="0" smtClean="0"/>
              <a:t> back and forth, and each time he hit one of the enemy.</a:t>
            </a:r>
            <a:endParaRPr lang="en-US" i="1" dirty="0"/>
          </a:p>
        </p:txBody>
      </p:sp>
      <p:sp>
        <p:nvSpPr>
          <p:cNvPr id="10242" name="AutoShape 2" descr="data:image/jpeg;base64,/9j/4AAQSkZJRgABAQAAAQABAAD/2wCEAAkGBxQTEhUUEhQWFhQXFxcbFRgYGRgXGhgaHRgXFxgYHRccHCggGBolHBUYITEhJSkrLi4uHB8zODMsNygtLisBCgoKDg0OGhAQGiwkHyQsLCwsLCwsLCwsLCwsLCwsLCwsLCwsLCwsLCwsLCwsLCwsLCwsLCwsLCwsLCwsLCwsLP/AABEIALYBFAMBIgACEQEDEQH/xAAbAAACAwEBAQAAAAAAAAAAAAADBAECBQAGB//EADkQAAEDAgQDBwIFBAEFAQAAAAEAAhEDIQQSMUEFUWETInGBkaGxBvAyUsHR4RQjQmJyFSSSsvEz/8QAGAEBAQEBAQAAAAAAAAAAAAAAAQACAwT/xAAeEQEBAQADAQEBAQEAAAAAAAAAARECEiExQWEDUf/aAAwDAQACEQMRAD8A9qaaqBdJN4i7eExT4gw6yFydNNBghcBCkVBEzZArY1o0uomVXEOyibeapQxbHDkeRRi0OEEAj1QgaddhjvC+yOGclm4nB0wdcpvEaIIquB/HMb6KxHxSMkm0pmiySsZ2Mf8Am+FoYHFZ7RdV1TDzlajRLvBL5rpzD1ItCw06rhCNFZgOiKXT4qtOwUnObCBUrRqiPN9dVSowbqgLV3RdZGJr7wtqqAB0WdiWgrfFmsio+SqgLQrcNdsB6rn8KeORXonPjjheHLSIVoSvaOqEtpaNs940B5DmUxSpZRA2+7pnLReOLZJVCEUIb1qMqBVKvCo4JCrlQk7IoYrNalBPdGoQm4Wo6TH8JtzJ1R6NYjwWOWt8bGScO4Isck3VM3Sx5qSMqhWzLnOUkFqhVkrlLTLnKmcDUwmHU1ZlMari7LUsW0CM6g1m37wV+ybrA9EA0Wn12hZLnVx9hP4fjDAADNrJRmCb19U7RGSDE9Cq+mDVSyoLOEqlLBhpDu015RdO4Ku15jKGnawghNCkDqskowsm+U9bJ+lhrWIHwqMwrdS0eiapC1lklBROaCE42lGi55XdrOikhwQqhVnOtdDe4QqFSoJVi2yGaoFil8RxKm0hsySQAB1IA+QoGHU7IVPDXkouZUxWNZSbmqODR138BupJxBa1pc92UDcmAFgf1jsW4tpEtoCzqmhf0b9/osP6kx9eoDUy5aA/BJgukwCGEzPUDQL0/wBL0v8AtqV5zDN4SZjy/dRO4eg2mwNa0Bo5fequ0NE2F91eohuqiIOqYzS2IwjYsPRWocPZHeEn49FFTEAjquo4ibLfa4x1mlsdgmi7J6hZ/ZrZrBZ9aiR4Lrw5OfPiXhDcYRyhPYt6xgQMohTGD4e5wJHlK7EYRzBJEjortF1oDWFxgeaviMGW9QrYVpkEabrRqO7srny52V048djCcxDLVp1GJU07qn+ivAqGlQmiQFyu56p/rARpdVp1PlZYrhHZVWGzFTE7SopVZIEwlXuVAhPTMaBuixI1WD/1IwAiYficWO+6ML0mApw8LWqMm4K8nQxd5adPVab+MOiGtA8brNlalhyvxFrbC532V2cTp84nn8LzWJxQbcgxbM7YTz35eqIGynINrer49oMTf2V/6iy8+GJ2jiIbEJ6jWkalrpHFVdSdBudAqsxE6rM+osXkDBJBcTpoQIBBG47wRh0xiMM54/8A0c0TfJ3T5m6WwXDqTXB4BLmklrnEkjmb7pqtW7PDtawNJq6cxpJB8CBB6IppiItYRp92R9azIHxfiVbKBhaYfU/y/wBba8vU+SweG/TWIrPFfEuvqGvlx82giB/rI6r2GDIyANEaplxgSYRi147624bFEVaj89QOa1sNDAAZJEC50Op3W3wGs1uDpOccrRTEk7RqgfVVM1sM4DKHAhzZOsTbxgleTocWAwwpPpte5k5HETlBM/hIgmUUz2N/iP1pSaYptz63JyjyEE/CY4Lxv+oLxkDcoaRc7zsQPVfPCe0eC7pOwjlYWC9f9MOBryJILHamYaMoHuo9fNekaNVQMhFqVAELtF0jkuTKQdUOeNimRUOYcld1MTKdxnNUfhpFtlFLBwQT9+KsahGiOK1uqe1HWCAw2BHRKmqSDOmijEVgBKSbi2usZCy0ZMDQW6BUqVLbodXFtb181FasIkeyiFisWWt6nn+yUOKLtY8kLF1pNxfqk3V4WpGdNvrX5rlm5lyQq10IhqpIVdlcORrRo1FQ1UnXrHRodM7Nn51Hgi1QAAS4A2JboYnUc0WwyW/B6EvflEDe9h180Y0y3cHkQZH8FZmKxDQwxNt5jpHugcMqy8mdhvuSSszl61eOT16GhV0O6beS5wMNEbxJ/j3WPUxIYQDqnxWIMSDabe4Kdm4zlw/UAJLTUHfuWkjlHJX4c8huV5lzO6esaHzCUGPi2v6deiRwuOLq+cfhJyOPMgEi3oj5Wp7HpmKM035JT+raAalSSxpsyNTtcu+EP/qrS5oDbGxLRlaCdgCJMaX38k9vcXS2acNdY3HD2j6bbyDJB0g9edlpQo4c/tHiBEGLxzuQ4EyOibfGZB8bWc6u1pNmNB8T9wjuqzqkq1UOqPcOgtfQazv4rs1ljj8dP9L7jQo4oNBynVEZiJFgfHZZ2CcATIlaFPEiYiPhLmq/Lv8AfluvD8Yp/wDcOFJsWmOu8fsvdY6iHNINragkLz3EOHU6Ia9k5sxk6wMpNukgazuit8WViGCJgd4ctTEETyWl9OY6lTaGOZldoag3Ez3txr1CQ4gWwOZAt46odGk+q4hn+IFvzH8sjwKzHTlHs6gChxtZI8NoVssOYRGk8v4Wg/COAvb79lvXGwudbGEQ88xlBdY3Hiup1pA6JAoxIFifNKV8dBgG3uoxLwL2SzMW0nqDdMCjsX4lLVK909iKm6zq77rQS95cIAVqGLc2GbnQG8c0s9yp2xOkiNShD4oEukpd1Mo7ndybyAhzIlUuqzFW01yvK5WrGbWrNYZ16c1bC1SQSRygDXwVawv3oa0SQLH2Gp8UTAO15kWuLHQTbouPd36eJqklvdJG0R+6VYMlQAfiEEiJnpa4CcdWDmxpY/ygYnG5IdBg7bGeZiYVap8wLjFUEutYxPmJkSTv1SvDnZLhvdGp11+/dL165eZMRsAIACl2MJaGNsN/1VGuXtOuxedwGgBPmNjHgtOhngOi2U3nbX1WPgDBsGnnJi0ajnvp0WuKxa1w/wAYlvvp7K/oyZgOPxuYQLXE+F9uV/hNYN2anDdtPEXHusftNHxJvbpp+6d4fWLTBFi31I/g+yp9FnjQfne3WGxPODIt0MrOoucIymXB0+es8lp0CGlxNgROo8xANrwfNIY3GtnK0ANsZba/Pqi31SeGX4+o4d43GscjY6Lc4Li6DJc8NEDumczidyYNh5LBwTQ6AP8AKQT0g3jzWhW4lUY1tHKABvGoPpZNqkMvxU1O5druTTEzeTzjrFk2HJTA4MNIgDMdSdZOvzspdiGmQ10neJt8LfHxjl76coETMiUU4gZusJGjF5jrtNks9kzuDstYwadxdri4NdMG90vxXFjKJiJn2/kJOvgwJLWQ4/lvP7K9HDggtcZyuM7gbR1i658rnjvx4yyWMariA2SYjbW5G3gtD6TxWeo4EATeJ9T8eqycc0MeWE2g5d72gfK9P9JcLeHB5AaXAjKR3j4Wtorj8a5yf9eixLA0Asab+NvvmvNcb4zEZXDM1wIgnW4N5vryhex4vw1xoOYwhr3QCSSRE3Xy3iWBdRr9m9wJkaaX01TI5tRvG6j6rcwi8HofvZa1LEW0KwKFHtKNZwa5rmFjmk/6m425+sL0dGlYTawmFqMcoVxFadAlziADeJ945J3GYVjSQ7tLEixbFvJBpYSg7MYqGBJ7zdJj8vVF5RSWM/HYyBYifP2CC2sQ0Oc6dZ06RELQo4Njnh0f250MnxNgg/UVNjXCBEWto7lHMae6zefrfHhM9BNcaQV3aETt03hVwDn3yAmdLEx5+y2KWGqND3uY0kRcta6RpF7jwRf9F0jNf+C0adEqyq5egZi3jTKPBjB+iLia7wGwbkCQABffZXdXi89L+R9Fy3W1qh/yd6lcruOjx2Iri0Axz5xsEN7SCPAeS0m0gTNoYe6Obtz4JKsO8Ssx0sTMNzHSdf4SragcHctPLWUeoyB3z76eSvwzL2bx/i0tfe1mzmHmCmRMQuh3MR92R2Mm97rUcwFoqOuauUwP9BDp8XGUUUsv9wkANbY6w4/hsOVz5LQZOGY41YbqBm/daFaqHNymY/nTx2QRlbVc4Xa5uZluZ6jYyFuYInszLjIcBYm1nWjYaKH1k4il3bbH2R6D29nldZ4IjkRoQPCxTGIZlfTjd7P/AGAIWpSo9pTLqoqhjILnP22hsjWJ+yj8N+sTEGTYnTQ8tj6oZw5PTr96rTwtSm19RzJaA3Ygk95t55ofEahlpmRlnMdXXMzyIJjyQ1OGjfT1E9oC67Wi8czML0/1FhBUpZgBLGS3yvHhCB9L02uohkQXGehOWQSbaCBCt9R8QFNrGCxykR0uAqM8mZxHHFobltniTawI263SnDaEB7swBEWdadZg/wD1FfWYGse6ACMu5LmwM2gMaj3S2DL6Zezs817HSSOvIi/otMwfG4sS1rJ1Gcn/ANQiUcY2QGtJcTGUXPwiVarchBq/3MgJpEkhxLByBk7pvh5bRw+ckCrUjIQIIaYgjeY1PUBO2M5KWxVVkFrhcC4BnW2o6G4VKjcjTGwFugQWMa81XCplp03HtRBLnFxIFvy7DkjUMdZ5h12OiNekDYrPKbXTjkjE4DgDiq7XWLXPsDuG3uOUN+V9dwuFawE7mJPhy5XC8p9H8HENrVO1kCGB5IOl3Rvr8rU+ouJvp0i2kHZ3TlgG0RPmlmsb6n+pzSfkAzERmM5fS0TB9/TxvE31MdVe+m3JlaNTdw2HjqlPqLFg1DJ7xjNymAHX8ZR/paHOc03DgD6GD8rXyaG59MYcuZWmcpZHiTr8LawL5JG8XCzzQexhFOW98GQ7SWuBBEX0WzwaiRme68tg8zJEo1UxjKGcP6kz6rLp8NgOGbKS2xnW4tF5XoK2JLQWhrTBgm+pB6+Cz6HEAJzMaIbAJLjJtEj38lgxh1/7Vza0NFpJjZZ2Nx9BzWh7ATpaQ4Dn7LQ+oqnaPGUBocAQRJ1N491l08GQQKZNpNQtEuFhlEA6a9Nd4Rjd1qcMqUhT/wAg53+IudbGdBzlTh65DhT/ABaglxOkH1MqMRSJjObgCLBp0BNgYB6IRdUJbl7X8E9wQPxOFzz/AIRh3JrSw9JoAsZzX9x6JrGYcEDWcvS2qz8Bjy0OzMBk6nMJHronMVxA92GNuwbHmba6WUxVMOw5YvbmAVyH/wBRdyb7/uuSnjnkhoFh5rPGIJeMxm+yHjHd436hGwmHzDN0TmenUVIvNzNjy+7JXGHujrP7J11HOQBYlK4ukWw09f3SrV8PYDpCPxCs2C0GTF+nNJ0ZgAfiM66IbswJB13lS1GFsQT4/fovQNqmGu0kXWFh2kuAGwWvhKhAAcNCpRbilTM2met/XX2RMFj8rX0ie6XBx6/cA+SFi8GXDu77aRf4VMLhIE+oPMHT4Ud9NPp8jHKIIIVKOHL3BptmIkjYa6eCoaRyEzF4jU8/hNUS9uVxFjpy00hGq16mgzsGtcTLdBG3IH91jcTaHOJnM4zJ5SLDXYp3C4o1KbmbgaSPI/Cz6uHcI66nbzRMjNuuw1ZoZlNo2KUrY1rWxmJG0fytnGYCBmota4WzSZEgag6hYeL4RWqP/C2OYNh63TsXrGNbO6ANStzG40vJN9IAJ0EQAAj8P4M1jhP4gZB5+W3NZGIcQ94/2PytS6ILh2wDEG/h8pvCQ/EUaRu3MC7la8e0eaTwFEky38O+v3zVqbv75dJAA7p8DZVL6ocVEWO8R6wfJeY+taxJphzQNTnvOlwD1/RCocTriJGYGDpeFrv7LEMdTcOrToWkCM3W5MhZlxY+S4inmqEzI2leh+isE5z35ASWtAHS5n4CaxX0m5s98EycoixGxzfotD6fwb6APcBJv+K4jkVq8pZjMlbOFoZ7OkHe0R5JjE1QC5k9wambk8j6aKBxGwNRoDpABmCRI1AmTCWxdAuBj/Iz4dJ3/lZOG6/EKTSGzcyXcwAJJheT4bjc9Q1HXBJy/wCoFgPaVvY3AsqNDX2iLjY6+lo81mYvhjadNpozaz5OvXpugwlWoGmZLi4Hbx6X5aiFnYGo51QkCzn3M7N70ecap2rms3/Jw3v0AG3JKVsK/DkQZBu0jpGxTaZmtrEvBpGIlug/XqkuAt7SsRvlEeUSoxmYNc5uhsY1HPyQ+AU/7ji0mzbbGTYn0n1WYeT0UAGJGlzoPDTWyrR79yQIEX5SSow7C0uBuDp4efkoqAtvTAbYB3nGgAsmMjOwnMj78lKFiKLnQZP4QDfe65GB4riuGAbINwdOm6SwWKc0EC9/kfupyuc686+afp4VjHtfZzD3TOxIsVv5EHhMUJDo8f1RsZle4EX29uSp/SNNZ4GgEgek+5XVcOWtD2yRvuQeYR4fRDg5uLGPFL1GZILwOXMeB3CdwVfMDsQqYsh7mtHO/kj0FaWFyFrwDBEt6dCvU8OpMLQ4DX2OkeoKSYwOaWm6BhMcKDS0mTJgLN9aatbh7DOWzumnmNws7B0D2pDhAgyPf0KLhOMye82AbzP8LQrU4cHjlf7803Z4CjOHAOPIiynEYQAMaNG/rqox2METpyG5KQGOe6zZn1K11v6NegwlENc2ALWB+/P1RzTEnLEA7LAbjnsjMTfSQtTh+LBAG+/6rFhNZCDl/wAXXd5Qi5bqgYS6fRHqssIQlauF7jqkWYCfbReNZw81HOO2pPKV7mq0miWzGZ1/AQk6uCGUU2c5JW+NwMWm1oysaIYN4uXR+IprCcJkh7292dNz1K2aGFawREncm8pmncR6ItJQ0+SsGRoBNj6fB6orUVtOVlILhUgH8Qkjp0PrqghkHS8quKw8xlJa4aEfB5hdRzEEkd4SSBv1CUnEYYOhx1BHyFPZE7pVtTO8QTlEyD+bbxTjDa9+SkC6n4eyIGDQgen6q7YJVqrdIVKGHiKQpvb+Ukx0tBB6b+STx+EcH9o8Z2DYWIHON7rcxeFDwRvsUOkQ5onzTpIU8EHDOx5DXdJHpaEjh29nXAEaw4jR2aIt6LROAIY8RINwAd97eiHwzAQBUdObYchopNVo6KQ0KO18lHaeagLZcg51yljxmPGTK8CwifP790viHmHGO6fuUauwPaZNiLeceqUwTpblJ0ER0la/ELgqpkvOrYnw0PwD5JvHGJaD+KCPvxWRQrZHkHSLq+HqGZuQB3fvwVi3xevTNJ4gyDcHf/YJp72sgzJ2jkkqlQu1M8lDCARJ1KkZq455s3ujpr6pUQNVGKdDiARA3SlIy4B25unBsaWDzVHZWjey38bVhkEzlAHiRZKYQimJaIMFS4535dWjXqVT/qq3CcH2oNR5mDAG33dF4dh/79Tzj1VOE1+zc+mRIknw5/AReH1x2z3TsSZ8pPui2+qK4/DF720+Vyep/gFVpF1Cpkce7q08+hTuAqZ3uqRoLecj2APqg8dqBwaLCCbjXTRH8P8AW5QxIc0Hp6o9I8r2KxuCnMyI8P191uYWhGqzhXqgyByAHnH7oTCfNHrtJ0S79xBnnt6pQ8c1em8gwNEm1xGqLRrQDA0UhKjSD0mQi9rt/CVqcQECx8UvU4i2Drf2ViOCoqYinmEhxaRuFlu4swbH2VBxtnVWUHBi2CDoZg3mSdwNYTsjdZDOI05kHziCfOEduJDtCrDrQzCLKzqwi5SP9SNP3KFVqk7WCcBp79xp989kp2sAi0zbwPXxV2uEXCGGBBd2jtgP/I/suzu5D1UnlPwhud4+ikL2p6ev8KM88ks6N5VSYSj4cuSOdchPE58hH5T7FDpVZfIOuqFjbu9CrYWgfxEjLbyXTPGJ7Wl/QZh3deX3ok2gsOv7ynP6wD8J81mY6tLvOVma3TmIxMgOi512vzWe6oSUM1ZELgwjXVa4xi0SpUQ9VAR6FLMVtltYar/bBOsfCe4C4AS4mTPusmo6GEeQRMPxEsADm2FrLnZ5420cQ7JWDuYvy5SkX1CHOj/IkHwkfsj1sQ2pBaNkliDEHkUyDW3heINa0jcknwGl/Me6cw+GDmZnC5bboDefErz/AA5mZ53vJ68gvTsrhpJNhGn6LHL+NRTgbS11+RH6/ot5lVeaw+NBeAI8lp08QTrtqrko1DVVMyUwlYmbzr8wi0qs3++iyRS4KC+FRz0OpUspCOfzQ6jAdh6BLhwnVEa4O3UcDFBv5W+gUupj8rfQSueAUF88/RS8QWD8o9AjtIA09ksx0eA6yrOqlagvgxqQELPvKVqYkzYqrqqcB3tgq9oEi3EjofdWOICMOnWuHNTM/wD26zxXUtrKwacqNQHA9FV2I6perVO1+acRhz1CWFQqVYnksW0AyDbolm1CBCM90G9+aGKRLrLUZxRtZUfJ6o9XD3sI++SuG5f+XwlBNbl/5fH8rmqS2ybw+FmNgR7o1YSFMkwL3smDRc2JkLRw1BrTIFxryTLjBO8/EK7LqRqVBk8TCCapVBUMAb5h56o1yJIHglVGBcc2sLXwcPEu1Ok7BYjw4GIjmnsFW7uU8iLJCtSpkcclpv43IkrWwpBYCe9IHkZ0hedc83jXrp/K1eG1e4BuNvE/ojl/DxMYRkEnm4x/qLwtRtaDM7k+qRewNggneyby3Bty/Vc+TR7CvmTpPtKPWrZdDss5j7eV4UMdnAPjqgNKnXkSdVWq9KGpACsMQD5dPdJRWfzlBD4uHQEZwLgIHVJf0jgdCb/d0Bqsqg6lDqBLU2i/j4+KO10BJCk8iq1qhiIR6pA3JPJJ1ahn8JPWRCdQJPS/n8KC4bo9VqXdSt05KlFVc3kUtXxLW7z4KcUx0d3+fdIVMM7mFqM2tGm8ESDZc3/kUrhGlgIcRcyN0Z1f/j8KMGeTsZ8lQNJ1lDZiLxv0KJ2h3lRSSea5VcFCEyKlMTJvp+ipUsb69Fy5KQ8QeZVux32KlcoVIw4sdifuUw5oyki3TxXLln9a/FsLVm0ahTUqT5FcuT+gg9veTGew85XLloIoiT5I9LCh07arlyzTPhcU4+E/RoARtIuuXJR8SMoJm0+phXJufE/AH6rlyxUthasyDvb5R2OLHAbHT5PuuXKX4vSbc6R181dzBIC5clRDRykAH1umM0qFyw1+BFgFhZVLly5IBqOlUL1C5KWFSbKjlK5Ipeo1AybLlyWUhisaS5claoGK4G6lcpoMrly5TL//2Q=="/>
          <p:cNvSpPr>
            <a:spLocks noChangeAspect="1" noChangeArrowheads="1"/>
          </p:cNvSpPr>
          <p:nvPr/>
        </p:nvSpPr>
        <p:spPr bwMode="auto">
          <a:xfrm>
            <a:off x="0" y="-1068388"/>
            <a:ext cx="2628900"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http://www.greenwichworkshop.com/liang/images/ZSLiangChargeOfCrazyHorseWatermarked.jpg"/>
          <p:cNvPicPr>
            <a:picLocks noChangeAspect="1" noChangeArrowheads="1"/>
          </p:cNvPicPr>
          <p:nvPr/>
        </p:nvPicPr>
        <p:blipFill>
          <a:blip r:embed="rId2" cstate="print"/>
          <a:srcRect/>
          <a:stretch>
            <a:fillRect/>
          </a:stretch>
        </p:blipFill>
        <p:spPr bwMode="auto">
          <a:xfrm>
            <a:off x="1522412" y="3505200"/>
            <a:ext cx="3971925" cy="2624620"/>
          </a:xfrm>
          <a:prstGeom prst="rect">
            <a:avLst/>
          </a:prstGeom>
          <a:noFill/>
        </p:spPr>
      </p:pic>
      <p:sp>
        <p:nvSpPr>
          <p:cNvPr id="10246" name="AutoShape 6" descr="data:image/jpeg;base64,/9j/4AAQSkZJRgABAQAAAQABAAD/2wCEAAkGBxQTEhQUExQWFRQXGBcYGRgYGBoYGxwcGxoYFxgaGBwaHCggGBwlHBcXITEhJSkrLi4uFx8zODMsNygtLisBCgoKDg0OGxAQGywkHyUsLCwsLCwsLCwsLCwsLCwsLCwsLCwsLCwsLCwsLCwsLCwsLCwsLCwsLCwsLCwsLCwsLP/AABEIAKYBMAMBIgACEQEDEQH/xAAcAAACAgMBAQAAAAAAAAAAAAADBAIFAAEGBwj/xAA8EAABAwIEAwYEBQQBAwUAAAABAAIRAyEEEjFBBVFhBhMicYGRobHB8DJCUtHhFGJy8QcVI4IzNEOywv/EABkBAAMBAQEAAAAAAAAAAAAAAAECAwAEBf/EACcRAAICAgICAgICAwEAAAAAAAABAhEDEiExBEETURQiccFCYYEy/9oADAMBAAIRAxEAPwCwpODASddfv+FPvWuvHuhlkndEbRHJdv8AB5SibztvA1CEyn0CYFAckSnSCdBoVbQ6IoopsUAitpBMYSZQ6JmnQCMKY2Rh5LAsUNIbJlhAbbXyU2Uwihg5Is1gxibdYQw08ymco5LeUoWgindFT7mdUyGKTKYStmFhQH2FIYUcvgmoWB6y4MJvwc8lt2G6D0TUKJBWMK9xAtCxrEWuSBYF3SQPmmcHSa5oL3Fjv0xmI9RYpJNLloeMWyvfR8ktWtHOYHOU7i3hzg2gcwH4nuEAdBB8R6e63SpgODjBdGpHwHIJU1LoLVdleKJOtvWfiptYBsE45oQ3NTqKFsTewfYQn4cKynohOYJKLowiKUaLYJTJYVHuyiAG4SL3hSoNtcojGjkpBjQhYaIkIcIt0N29lrNRCx/lby/cLSwOWZiDmT9x8kIiNEweaXc7qgmY0T/aD5qvxmBaJMBtiJFiJFoI0vHt0TjjHVSd4mx99FmwoPShHgLTKYJsjtox/CkmGgLQOSKGhSbRRW0gntAogGhTyBFGHaptoBOmgULgKYTIoBTFAcltjaizQiAI4pBEZS8kNjagBSlbqMDWlzjAFyegSPGS9paWurnQCnRY10nm5zmnKPMhG7VvP9I8N1tmIaBA3A3PwXPn8h44tpdFsODeSTZHB8Qo1QTTqtdGsEW8wbhNikvnV9FtSs5rmuc5z4AbrH3detdm8UMLi2YNhzUKlPwNzlzmPaCXZi7SRtzGinj8u9VLtnRm8LXZwfCOwFM9VJtLzTAHRCxeKbTaXvIa0anVdjZw6s13ZWxTSfCeK08S4to53Rqcjg0eZcAPRVvHuNvZVFDDtbVqzBjx+L9IA5DUnRc8/JhDtl8fjzm+C7rvawAuOtgAJJPIAXJSXcOqTn8LP0A3P+ZH/wBR7lN4bBll3kuqkeInb+1oFmt6DXqiuKKlvy+gNa8IAGACBpoANvJRLFutiWNu5waOZMKTHtcAWkOBuCDIPqFRSXSEcX2wWQTooPpjkmHBRy9U1i0LFqG6nKccAhOag5UFIAKag9qmXCY1PT68lF9Kd48v3Q+QOgIBbkLb6Cg6ktt9gaJgdQEGoR5qWULRhFSNqwcoZcjmnKE6iQtsbUHnKHUsmCPuUvWHRLsNoJON9UxSMWUSyD+FZmuAUNjalzRhMAoDAdkVqyTQLCgdVLKoMKImasxJqI0oYcsLkAjGZTD0u16lnRQBgOWwlw5TF9yjQLE+I8bbTd3bGmtWOlNn/wCjo0ea4/tbWxdRwpF9NoiXNp5iG8s7zAcegnRd1hMKynOQZZMnmTzJ3XB9quKim5x/K98SLWmPkJXl+fKUYpe2el4MYylddHKDBHDVnZ3El7SAYiJEmI9Psqw7LcYoUq7a2J751WmTkLQwtOYQcwMEG8zMaKx4jhGOpyQDIjp0kb84VVWpHE4ijTd4WnJSGUAWgNDoFi/W/KOS4cOW3t7PRzR41fR6Zge1WFrxlqw4/lcId+x9CuU/5SqPf3TKZIAkuI0GgBJjz630TdPsXh2OjDvrmqN8zcjdvEcmv9ovdc7/AMi4KpgzTqZzUpkAS+JDxrA2tEar05Tyyj0eVGGJS4ZdcN4xiKtGngsHT7tsAOcD4nH8znH8rSukxdOnwnChtMB+JreEOIu51pP+Imw8kz2A4vhnYOm+mG05aC/SSdy4m50Wu1vF8LUpOaAH1IhtTLJp/qdOojkOi87MmrvhnXjaclxwcxwTjtVtdlCpVL3VXOLnPkgODSYpnnYCNL6DfqxihRp1H1T3kZnA/hgbCBr5yvPuAvficWyMvc0HFztpMODS0c5a3TRXHaPibXA0y4in+cjUjkOnzVsWVY8F5H/H2Lmx/Jm/T/pzPGOI9/XeWXL7lt8rW6EzBiwjqus/40qH+nqMJJyVHAH8sEAw0/eq5KsWOpGlh2/+YBzEjcu1IldL2P4oynTGHDC2oCZuPETqSTpyuh4mSKnb4/sbyY3jpc/0dmfJL1cUxpguaDy39tVWcU4q2mD3tZrTFmMMuPIEkW9kl2e4bXE1XENe+ILpdlZrAGpJNySQdF6L8huWsEcCwpK5HQZydG+rpHwifkgPqt0c7Mf0tB+TZPuuZ7YcbdhyykH5qjhOY6ATYBgttvKN2U4tiKjalOq2mKzMrgB4AWunLmAmHCLwNwhts6fZtKV0Xpk6Nyjr+wP1W20ubifgPgleKcXpUAe8JAAvAJ9AN0pX7RUxhRiWEVGTE/h52IN2nSxTRyQrsV45fRbkqLh0VL2b7QuxIOel3boLmwZD2zGYEgRf5onG+PDD5Ja5znmA0ET76KiyRasVwd17H3uUMyhQxQqMbUbMOAImyl3kI9idEHCVAsPuiuqzyUIlGjAnm53QkaD0QcSUA2YfT79UGo287KIW3GLLUYumnZFCr6OJLgLhFFaNwpflQH/HmPgLeYSls9tR7rA8c1vycf2b8eY0HKRKSdicpuB6JqhiGu3Tfk467B8EwjUQQhOcQphwtJhb8iBvgmFaERvklnPbsbrQxLRrYn2Srysf2F+NMhxvF93S1DS45QTtOpt0lcHjaFMtq969ucjLRky1okFxO+YxGmi7viVClVblqXbrqR8Vx3GuJ4CixzKNNr6jpaMg02ku3XF5FZJ7qS4R2+PcI66sramIY9mRpb4RJIcY6xZQ7L0xVxVNpBLQSTqIDQSIjmYVA5+xMARA69V1PYaQ+oWU31HBuVuQSJNyCdAdNSuTBBbpPo7M8n8bZ3uLxzKFIkCGt0aB8PMqoHD3Y6iK+Ne2lgruDIOckGASXDKNLQDKeo9nwT3/ABBzAxsPbTDiGtIv45EPOmltdVQ9ou1IxNQ+INwlFwA5udBLXEcgQYA6Lt8jyuKgefg8e3bDYntICx1PDMZRwoEANa0EgW8Ufh8gPVc3huIYeXTUDHz+JxABBBzD4D3VHxnjneS2mAGzb9R2mAbzyTnBewtetD6hFEH9Ql5HPL+X1K4I4XfyZWdzyKK1xlXwniJY+abiQ2bA2IMkW1P8q/x72GmH1cgJuGufB8oA2n5roK3YzDtpMpmm/O2DTrts8ibh0WMa+Xuucrdis9Q1H1HFhlxb+Z3QHZZrHkffQ0XJeuxc9oaIpd3RaXPt/wCm1wGupMWHmk6fEatOqKLqUEwA9swSfwuJPM7zC7bCUGYYNYym1rnAmAIsPifNUfaGt3j6NODmecoIHhjMAIjcXt0WxyhJ0lx/sfJBqNtnQ8G7P5P+/iiPBcNsb83Rr5InE+KudBL8jWzo4+La8a+Q0SPFO07KVM0K0vrM8JAMAx+F58xBi+q5Crja2JqSxhkbhpAHm42VcqyP9cf6x9v7OXEo9z5focxeODWF4Zme1x8TwCb6EHmCRqur7KtaGmuXh76oAOxbFiNeflsqPA9kBVYya2R+YknN4HSSRqLEQRMRdNY3g9amMwxbzSDczMoaAekjw68kcFQe0XbHzJv9XwZ2owLq01MzgGwQGwTexET8egWcNpCnTe/EsHc1GNDKZggkBw8QBibD0XM1aFZhBrAhji5uUnNliJv6j4xorhnHMK6nTpvFQmmCAWRrpEO/F0SNZE+7NUUq6LbsxWAL8rdBlbFsrLQ0TAAsDZL8Vq9458ibETN26Axt9lDpYn+nfkLHBuWA8eIkciJlpFvirLB8Iq4gOIBp0oOUuF3E9NctjefdWUpPGlfBFpLJb7D8HxjXUblre7GVwAAAA38ovolsL2hpVHEAPyyAH5fCSTAAI19khxXheIpteym0FrjlfUDJFreIFwseaFRD2d1TYWtjwyGN2zEkDbdXfkaxRKPjxlJnTio1wkFbD+tlX4fAFpa51XOWtIAMDXUmNTZT/rLx4Z5aKkPLhJcsnPxpJ8DmbqouYEhW4pliWqvr8fdNmj4q3zw+yXwzLpwUHlVDeNc49iou4uDo6Dtad0r8qCCvHkyxwlGTE2EphtMmYiBvKFgqRvsPP3+qeqN8OwA3XlKbo7tVYBgJ5xz0W/HHhKmKkCbQpd/H3dK8jYyggeHzzdN0zbb2Q849VBzyFl0Gk2N0y7mjMtrdIiuYgRdWGAIcQ2QXcpk+vIJ1JiuALHkwcovFvO65vDcHrtcXuqODtC4GfSNAF6Bh+GAGXgOPw9t0Dj/aBmGZADXVCIawWBPXoErW5SM9FwcjV4RWqAtfiHgHaw+Co+JcAZQDXCXEkjMb3gwPvkvU+BF9SkO+psnn5zfySvazg9J1F2UDOG5gB0Mg/fNaUNVwGGV7HjfaRmV8u0Ib8AQrPsb2qqYSnUbTgNe68gGCNCJMTB+ClxvBtq05IsCJjWOituw3ZZleuczf+zTDXQDMyPDfrqji5RbPk/Wmjk+0HaGpVeH95UeSLh7YjbwiY9kvwfs9i8c6KNMkHWofCwDmXafVe/sbSY/KabQOoB8j8ClMXg3AOqYaWCxfSAGV/UN/V5RKqppdI5XZRdmewuFwLA9xFavu8iQDypg/NXuJcxjeTj8Og69VX1MVUcQ7LnGgLfDHPwuNvdUvH+K902XyHn8LCCLcySIhc05ufY8Y10Xbq1So0GR4CYE23H8KgwfCmCvVeGua4wajXOltvzM5XM/BKcC7RmmZeRBuCJIE6gjX7KueHcWpYiu7J4WhpBcSAZP9puWfwpKM1ZR0kjmeL4/+nxrm1QQCIDo2MQR0lT7M1R/VktAezPIP6TUBBLeXiTfb11OoKTHuaagyta4HUX+QBnyXK8M4s7CuqtLc0GBBAJET7cj0XVGN/wDTOVxOmrcAouxFSrVMvJFjJu0AR8FKtiGUoJEx+BjdXGYEjkq2j2sD6xc4QHNn/wAvUeSXrcUh/fluYtcCyTpexNtAdLaqeSMpOn0Wx6xjZ2PD+FVXl1Ko4NqkB8Ngx/b5i09Ci4Q5HHCV4y6ggDwkzrtfkuBwHakh7y7NnebukE+hgQspdoXmo7I4n+4gSTyJ/MPNV1UVwQb2/wDR0HGOCsbWhzSWOYcrhMB/4bjkRBB5gpRlKjSosfTpsDzck6l2knkBdI4zG16g7/NdrYLZtsSQLDUR0GxSVLFl4cXw2XEx5wQ0DfmVPLzHs2PhlxiCKmRxmwJABm/4g4gai3xT/HO2RDGNpGKpINToBbK2dR15KtonKycxFQaREdJsuSxLqr3ue67iY6ffTqtDE49vgWU4z/k6ods6oc9pay9pGkfVQwOIc6t+K1NtzqJNh9Vy7qb7uIJnchXvA64pseXhziQAMom3uqTiq4Fi6sua2IfoHA/fRBdmLpJIO0JvhtZlVgexpaLiCLyLQiNYCToOVlyLh8jdorn1Khtt5X+KXFAHWR1VnVwxcJkDKYE/GOqA+lAifqquQqEKxDbQSfv3SWKxB/K2NNVa4qgHRe9toUH0wXCSCPsbplJAosqTnWBPP5kJ7N4C3/arsMSJkyBCcbUzc1JS9FNfYzSk2jTpK0AQfgFgcUvV4oxph5iE0QMfNPef3R6PDajyQ1pcNybNHmTYLkOLdpII7hx6w23uVScZ7Q4is3LVrHL+htm+sa+quoNok5UWXGuPuFR9NpblYSJaZBjWDuPZeif8dYDu8KKzhNSt4vJujR05+pXkvA+A1MQ4QIZrJ+a9S4VjTSYKcwWiI6DRLlkoLgaCcjpOL8SbTY50zY/wPJeZvxIfUD6n4nPg9GjlyGosrLj2JJa4B0AaajrC5bE1HOcHEkwLKKm2V0SPbsPVb4RpbQe/1Wu7Y+Rt9yuK4HxcsbTc8y0ggHcbXVw3HNY0uLhludekz8U2wlHEcfw/c1a1KZYfEw8wdPYgj0Xbf8X/APtdrkX8gB8Lrg+0XGhWqtIYPC3K0bnUz8SV3v8AxlRczCH/ADdHqAT9U+Jdv0NmfCT7L/iLIM7gD97/AB91FmJlpAsDHx1A9lLGvlgP6pHqLhVeLq9wx2a5R59E+K5I8Qr06ANXe4a0auPlz6ri61Y1s7qgu4QQQRA5CduqUx3FHPqZ3G/5RyGx6bqsxVdxOch1hsRBvy3Up90isI+xXAUm5sjgJktki8gwPdQ4zQyEOYS0kA2LgQQbjVC7/Vx3M+uyLUrBwbJk3JPLkOiqhuiGEDqrgx8hoIJzOLwSDmEl2w+4Q+MVmGpYS0CCdb87jyQq1YiBNrnqFXVzM363RXMtmxqSVIPWeAZibfL7Ck/ijO5NO5e4jMYgWMwPKEsZgHbZIDCPMkDc7p3FS7F2aD1i1wtYqz4YwBgMj+ROnVUT6ThqPirThlSmW5XyDJgzYctDzWnG0InRcMqRMb/NRZUaxpIJzSfDB06HRRFTLlLm5mnRwuD16FWlA04DpBmwJv6BTjwLLkXweIfWpl4FjYje2yY4ZjHNAkNNOTI3B69CpYen3bS234nH3KWxFAznbruNiN5T7WT1S6LrEZXgiJbyO3+PIqtwdcMqGlUzZWgOa7UQduU6+xSQq+GC4xqC0wfVHbxIzmID45gcoEDyW1pAsusO8NkwSHGRaNf9J00aep/lc3U45Uc2IAmYnQeiWq8QrusXujoBHwCn8V8sO3BfVMU0Oytbb+4fK6XxFcyGtDRJ5X+aonOkiXmN5kkfZRjSZmaW1AOc5p+qDxJLsZNl0+nl5DqbqVNjTykItNogSC775LbGjSI3UkgsFh6pLW2tE+2iIzw3vCHw9xLbxoNvROOADSOiR8MrZoPmQDZBpcPY4w9gcFunU5fdkWniImydTa5A4i1XsnS1DnQbkcvVTwvZag2NzzN1YnGWkSUcEOEwrqVrgk4h8MwMgCANFviWAFW2jhoQl6lSIgo9OsL6yg+ewJNco57GsfSBDxII1VfSohxHhkbxygrt3ZHNh0HnKpcRhO4dnH4DI0/DP0U9PaKrJ6ZzfDeI4htfLUa40QSG8m3O3or7ieMaaTtL+Ecr/wAfJI41njOUyDcx6deiV41WpGjSawRUGbOdNzF908gRiH7O4dr3uqO0uxnpqV6f2Ye0UsgI1MjlMrneG9laJptFyAAJkjZbxPAH4cZ8O90j8rrgjkdxvdPFOK/0Tm1J37Oj4vicjctOC42HITzXN8RxUUyCZaCG5j+Zxku9AmuGYuniqFRhf3dYm0m4ItCp8Vwyq4gEjw6tcdL6wNjqs39CpfZz3FaDhNRxyjpcm5IEDzXJ8Ux9VroJIk6HSOpXqLOBBpmpUzdBAH+kh2u4cypgqwAEtbmaf8b/ACRh3yM5cdnDh0Npl4iQHCdDIstVcpuCRudx8F2XZugyphKBc2SGht+Yt9FaU8DT5Nv09lOTp0WWQ8xqVxM+Gw53Qa9Yc5aei9N4r2ew1VmVzGydC0QWnnIXN4bss00jTrRmaSA5sh2pieexTpxqzfIc1TawjWOn38lb4ThtJ/583QeH4apCnwwUcR3dWHU3yA+4vt/idkvxXDHD1AGkkO/DuQ6Rb4hFpNg2dFxjuAMcJDdLi/LWUX/pdBzAcg0jS/8AtNVsWWNk28N/a491W0sT4NdfNDkRsrMJhqjXvY180wYc3obSfvZWwospDIwl7Ro47zqRySWGqFtR7i6dhp9/7RamMgEBoIdvEkaaKmrfYjdE6mNOx9UL+rcN0B40E9VNj/sKmlE9rBEgmSfON/RadWN9UVtETJB9LfRGpvZOUtB9yi3Xo3Ynh3Gbz6XKd/qCHQRmba0wffZYaRPia32stUmOkS0a7n0SzqXY0VRsYaoZ8JHyU8LgHl4kFuhmFfU6BcIcA2JyxPxm6m/lrA5LleX0i2psPcBcW20QK7zAhxE/vCI6mDE/NbIiJAAUzAKBiANYHyTD6hIuk8G0T4uQ+QKdc0GJP37JbKahaQET96KUh1t/VbyZgC2YCi6lJuICmyiRFmbNlEeG+uqaGIc22xukWeEmGkg2kqWeypjfoEolph6uYHWfvRGw71X0axtCIMZJudFWiNFq1oE8lOz2uYdCCFV08c2IEknZTpcQcPy3TxTZNnD8VxbmudSDvGxxBPMIrOF1msmsLOMtIINyNCRpOoV5xbhjK7jV/C5wAMdLbhLsw9ekw91UD2RenUbIPOL29IVJY7VIMcmrsnh8dxI0g6k5paCQA0eK1rjyCveynbF9Yd1XBFRtiYs6NTa0jkqjgHHWZ+7a0UifF4XGM29tlaGlTdDnFrSDMg5TPoU6tKmTaTdo6CpwajWOYtyk3D2HK4Ec73VDxzv8OYc7Oxt21BqOYP7GxUqOMDdKgInc39lvF8Up92XVDLSDPkBbzlK4Jqw20wfAe0QqksIAdEzs5pi4HNJdq+N5aTqbRJMt9Dqua7MUSXGrGUEFrfIG/wAoVji8AKj5eZaLtbMT1dO3RDpmqwvYis4Yd2ewzksBsSDfT6q8PEQ61raDRUjqwGrr9CIVTU4mJN0JLYK4O0GMbuRPnoqrieObnaQcosHOv7mFzLOKm59PL7uoOx5gnYrLEDYe4wRVa5jIdB8JGsj7+KrsNUFQsfU/+I6bkxDT7/JBw+Ig+GAT96Iz8j5MS/UkGJERHLqnUPQ2wXEY+RlnXXySz8S0aQLAeiUq09pghQfSOuyosaJ7sK6NZnzRRXAHTyVeSSSAR9/7TOGOs7JqrpAu12MGRdFosc/e/L94ClhDmtnLT1NvQAI+Gw0TLnGf0nUbG6Sc6GURQ0Hku6a6qzwjWUwJAJNvE4/KFHD0TYDMbz5Jx2GLhPLpC58mRt0UjBA6BqTDA0AGbCVcB4F3NbPprzAVdgaREuj16I9elPikgDnf2U3yxrQf+oBE6e6g1194SLKt5g+f8J9+JDm2slcTWap3t9+i1VfAg/JRFTmoOMlHigewFGnOm3P0TJcBoL2++iWM+EiPwj9k7Tu2HQVA6SdN8XDj5AqLXXiDJ3K2BFg0DkSo57zNxtz2SsZKjYxmWxbpOhWnvEAn+Fn9O2O8vPIobQ4QdnTMN+HRZNoPDJ4erPRDe6HAazeQJ+91CpVMAAEti2nuncLWsCbGJ0v6qiyV2TlC+iNAQ6xvpH0RKmJu5vTy80MVASYGsc43vbyQn4dz3TmjpFlSOXkm8ZNzyJEG177oVPFkG25hM08NUB/EIJ6/coOMo5XSQ3oLyeullVZrRP42iqx3Cpea1NpD5mxiCPgsxOIcdTBAuFZMcGixgbyeextdVmJpvcCGgGdS0fZWjOUuANJcgBiDkdABcYiTEC0weeqrKtSq7wHOBJkkgiJ+YCPVpua0mCB1H8dEAGwBXRSS4Jt88jzOIENytgAaDpoFDO6PxEnl9lLijmcA0taZ/OYH7pnuzl8REaS2I90jKcAqlU8/cpKow6mfv5J2sW5SAI2E6oNOlaAnjYroGymD0+KZa4DTTyj3ul6ogGxI+PmtUX7EGOf+1mgol3bedx8ecqYf4SA0W91EN8W9ukImIuZAiBHqjqwMEPEQGi/n+6D3JG8dFNtMvgCw3+zunmYJx/C0n78oWToGtimHwZmIzcyJMdSnWcNcCQBEb2jzum6LqlO7myOononcNXLiSGEc7WUp5ZR6KKFiL8G5jPw3v4gInp0TPD8BUcMzqgg877aa8laGoSLCW8iAEGo8iS0WsVFSc+Gaf69D9LhzQPCbxt8QLpatXawRm201PkkcJxCo4uAAA5T1+Cx1JhzOdOaBHI9fknjhX+TOeWST4Rs8QbmAnQm+yhicaHtH6dv3SePon8GjSAW+W6EAGtEiWxGu1z9faE7jAEFOg7MSHGGgGArGhRtJ30VLhH5ZO028uqshinEgeggpZRHUmNAXlarSBK1oEHEv2UasuCMEzJATLHCBGv37pKkRG2g0+QTEFo6/dwkcaKKXsd78ARmEoRxU5WkNeUq682OYbrWHcRYCCY623S6spuiyZUPKB0v80OtTJ0kDT/aAwgTMxaN53KNmkggunUT/ALQ1NsjKdMjw689bBDxNDk7T9U+1lj6bpm6ymwnnYfcIUaxfhxEuF848Ma7mXDoFbUJJ8LgRufXZUzeHta7vJcXTEaAxz+9lZYNw0MjWLpmvoUea/UAE+n1AQu+ncyBN2xHOPiFunUiznTOm/wB6o7yGiJBkSSNbLGujRw4cNidybeyxmDyOBubc+vVbfXaRIkfH5rTJIuJjn9LrRT9Ak0Ax+AzuaC0gE3IuOVwLqmxmDpsc4RlE8tTG42/2unqOBvHMGCfMKu4hhGPIkE73t7QrY5asnJJnKOpOLg5vIDzlbfTLTDnDqF1VHgrNYcByH1sh4ngVNgzAkuO+awtsB9VdZV7JuN9HMu4c4NzGBmFrjRRoiHeCD6fRdCeF04AaH31nRSp4INPhcBOsCPn93VFljRtHZz1WgSZJLp6Fao4R3Ky6ruBJEieZH0CXdgTNyNtj8oT/ACQrsGrspxh4OgWBwYRDGnl0Vs/h40D82tw0oDuHna/LyQbxy4Mtkb4c17yTkbMakj5Kzq0HES71EkD0QMJgzGZxvy+yme6aLwPmVyzgk+CykxZoLbAA2sgPMXMgcgnO5Bdc29lJ1IjQAgjkSekJaXRthVta2hceqFUcXdD5phzTobT6e/JChwmYjmLn3TPElybawHehsCOh5eaE8guk26jnzRKtCWGZm+4+SrqgeQQ2D00I+ELNexLXozHuJkAEgZok+ceX8KudULwIAFgf3Vk5pEeGwHO/qk/+lhznEF4ECACMt4mL+dkUgpB8LceKOcyrLDuAFnSfOY8ki3CuaSGZRGkwZEWtPkhsoPFw6CRewHy6pqBSHnNcNx+6iKR1Pw9/op4ZxjxX5+yx9QMEu0uY9JlDU1lRSxjpLTAInTS3tHRM1+ICJcDbksWITXIEwmE4gHRAIny3T2HqN5E8veFixRmOjM3jtp5orcQQbREgLFiAzGnuEkRcALHvMhpDb2m62sQAAfSAMESRfVTw2KG7ZP8AtaWIpGQwKzSBInmOfqitey3hiJHPrusWLLozMsRIG+h/gLHVotHTUraxYALvT8QNTvzU8NjGtvlkzf7lYsTIDHv6+R4RG/pyKSxeMc2JE67z9FixMYUdxeRBBmNvrdONBqNghttIgct4krFiWXQyGaeEOW5k87ojcKAZnTbb4ysWJItgYLGsLCDN+QFlX167mnN5gRb6LFidN7Ga4EsVjb3LlOjVIaCdDMX+axYutdkmAxHECDN4sLaolPijwCZloBMHz2WLE+qaEbYqOMAmcsjlotf9VbJ8JueQMe5WLFL2U9A6/EC5thYFLVcVLZEjYhYsSvgwOli52I2Wn4wmMpjzCxYl9jGPxBLZtN0uMftB+ixYszIxuOdptMe/zSXFMY5zcsncdI+tlpYnguUCR//Z"/>
          <p:cNvSpPr>
            <a:spLocks noChangeAspect="1" noChangeArrowheads="1"/>
          </p:cNvSpPr>
          <p:nvPr/>
        </p:nvSpPr>
        <p:spPr bwMode="auto">
          <a:xfrm>
            <a:off x="0" y="-992188"/>
            <a:ext cx="28956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http://americangallery.files.wordpress.com/2013/10/charge-indian-horses.jpg"/>
          <p:cNvPicPr>
            <a:picLocks noChangeAspect="1" noChangeArrowheads="1"/>
          </p:cNvPicPr>
          <p:nvPr/>
        </p:nvPicPr>
        <p:blipFill>
          <a:blip r:embed="rId3" cstate="print"/>
          <a:srcRect/>
          <a:stretch>
            <a:fillRect/>
          </a:stretch>
        </p:blipFill>
        <p:spPr bwMode="auto">
          <a:xfrm>
            <a:off x="6018212" y="3276600"/>
            <a:ext cx="5157439" cy="2819401"/>
          </a:xfrm>
          <a:prstGeom prst="rect">
            <a:avLst/>
          </a:prstGeom>
          <a:noFill/>
        </p:spPr>
      </p:pic>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solidFill>
                  <a:srgbClr val="00B050"/>
                </a:solidFill>
              </a:rPr>
              <a:t>fear</a:t>
            </a:r>
            <a:r>
              <a:rPr lang="en-US" dirty="0" smtClean="0">
                <a:solidFill>
                  <a:srgbClr val="FFFF00"/>
                </a:solidFill>
              </a:rPr>
              <a:t>some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Scary, frightening</a:t>
            </a:r>
          </a:p>
          <a:p>
            <a:r>
              <a:rPr lang="en-US" dirty="0" smtClean="0"/>
              <a:t>What other creatures do you find fearsome?</a:t>
            </a:r>
            <a:endParaRPr lang="en-US" dirty="0"/>
          </a:p>
        </p:txBody>
      </p:sp>
      <p:pic>
        <p:nvPicPr>
          <p:cNvPr id="7170" name="Picture 2" descr="https://encrypted-tbn2.gstatic.com/images?q=tbn:ANd9GcTOsPiE0fI-jDfede6elevl9toDQ4htYskNheKHkYlYHCdshfntdg"/>
          <p:cNvPicPr>
            <a:picLocks noChangeAspect="1" noChangeArrowheads="1"/>
          </p:cNvPicPr>
          <p:nvPr/>
        </p:nvPicPr>
        <p:blipFill>
          <a:blip r:embed="rId3" cstate="print"/>
          <a:srcRect/>
          <a:stretch>
            <a:fillRect/>
          </a:stretch>
        </p:blipFill>
        <p:spPr bwMode="auto">
          <a:xfrm>
            <a:off x="1827212" y="3124200"/>
            <a:ext cx="2705100" cy="1685926"/>
          </a:xfrm>
          <a:prstGeom prst="rect">
            <a:avLst/>
          </a:prstGeom>
          <a:noFill/>
        </p:spPr>
      </p:pic>
      <p:pic>
        <p:nvPicPr>
          <p:cNvPr id="7172" name="Picture 4" descr="https://encrypted-tbn3.gstatic.com/images?q=tbn:ANd9GcTcLBb9DRS-Fnx7Jhd5PgUFrK1mUzpArebyVw6qgCAqGacJf2W8"/>
          <p:cNvPicPr>
            <a:picLocks noChangeAspect="1" noChangeArrowheads="1"/>
          </p:cNvPicPr>
          <p:nvPr/>
        </p:nvPicPr>
        <p:blipFill>
          <a:blip r:embed="rId4" cstate="print"/>
          <a:srcRect/>
          <a:stretch>
            <a:fillRect/>
          </a:stretch>
        </p:blipFill>
        <p:spPr bwMode="auto">
          <a:xfrm>
            <a:off x="4951412" y="2971800"/>
            <a:ext cx="1905000" cy="2409826"/>
          </a:xfrm>
          <a:prstGeom prst="rect">
            <a:avLst/>
          </a:prstGeom>
          <a:noFill/>
        </p:spPr>
      </p:pic>
      <p:pic>
        <p:nvPicPr>
          <p:cNvPr id="7174" name="Picture 6" descr="https://encrypted-tbn0.gstatic.com/images?q=tbn:ANd9GcS8YnrRyeuo_I8YGfzhw4X9vZC4bYk9qxGdspPfTsgaXUTr08JZ"/>
          <p:cNvPicPr>
            <a:picLocks noChangeAspect="1" noChangeArrowheads="1"/>
          </p:cNvPicPr>
          <p:nvPr/>
        </p:nvPicPr>
        <p:blipFill>
          <a:blip r:embed="rId5" cstate="print"/>
          <a:srcRect/>
          <a:stretch>
            <a:fillRect/>
          </a:stretch>
        </p:blipFill>
        <p:spPr bwMode="auto">
          <a:xfrm>
            <a:off x="7313612" y="2971800"/>
            <a:ext cx="2247900" cy="2028825"/>
          </a:xfrm>
          <a:prstGeom prst="rect">
            <a:avLst/>
          </a:prstGeom>
          <a:noFill/>
        </p:spPr>
      </p:pic>
      <p:pic>
        <p:nvPicPr>
          <p:cNvPr id="7176" name="Picture 8" descr="https://encrypted-tbn0.gstatic.com/images?q=tbn:ANd9GcSauFKheXvPKJeoKyNWmtfdBP569PDgGtRmAvrPjkTjO3d5SoiY"/>
          <p:cNvPicPr>
            <a:picLocks noChangeAspect="1" noChangeArrowheads="1"/>
          </p:cNvPicPr>
          <p:nvPr/>
        </p:nvPicPr>
        <p:blipFill>
          <a:blip r:embed="rId6" cstate="print"/>
          <a:srcRect/>
          <a:stretch>
            <a:fillRect/>
          </a:stretch>
        </p:blipFill>
        <p:spPr bwMode="auto">
          <a:xfrm>
            <a:off x="9523412" y="5010149"/>
            <a:ext cx="2466975" cy="1847851"/>
          </a:xfrm>
          <a:prstGeom prst="rect">
            <a:avLst/>
          </a:prstGeom>
          <a:noFill/>
        </p:spPr>
      </p:pic>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downpour</a:t>
            </a:r>
            <a:endParaRPr lang="en-US" dirty="0"/>
          </a:p>
        </p:txBody>
      </p:sp>
      <p:sp>
        <p:nvSpPr>
          <p:cNvPr id="3" name="Content Placeholder 2"/>
          <p:cNvSpPr>
            <a:spLocks noGrp="1"/>
          </p:cNvSpPr>
          <p:nvPr>
            <p:ph idx="1"/>
          </p:nvPr>
        </p:nvSpPr>
        <p:spPr/>
        <p:txBody>
          <a:bodyPr/>
          <a:lstStyle/>
          <a:p>
            <a:r>
              <a:rPr lang="en-US" dirty="0" smtClean="0"/>
              <a:t>a sudden heavy rain</a:t>
            </a:r>
            <a:endParaRPr lang="en-US" dirty="0"/>
          </a:p>
        </p:txBody>
      </p:sp>
      <p:pic>
        <p:nvPicPr>
          <p:cNvPr id="44034" name="Picture 2" descr="https://encrypted-tbn3.gstatic.com/images?q=tbn:ANd9GcQx-eZYMsxBOIQ6sDGCELh8hcpvKEMNp4aibn576hSeWD69Ode59A"/>
          <p:cNvPicPr>
            <a:picLocks noChangeAspect="1" noChangeArrowheads="1"/>
          </p:cNvPicPr>
          <p:nvPr/>
        </p:nvPicPr>
        <p:blipFill>
          <a:blip r:embed="rId2" cstate="print"/>
          <a:srcRect/>
          <a:stretch>
            <a:fillRect/>
          </a:stretch>
        </p:blipFill>
        <p:spPr bwMode="auto">
          <a:xfrm>
            <a:off x="2284411" y="2971800"/>
            <a:ext cx="2971799" cy="2743200"/>
          </a:xfrm>
          <a:prstGeom prst="rect">
            <a:avLst/>
          </a:prstGeom>
          <a:noFill/>
        </p:spPr>
      </p:pic>
      <p:sp>
        <p:nvSpPr>
          <p:cNvPr id="44036" name="AutoShape 4" descr="data:image/jpeg;base64,/9j/4AAQSkZJRgABAQAAAQABAAD/2wCEAAkGBhQSERUUExQWFRUVGRsYFxYXGBcaGBgYGhoZGBgYFhUXHCYfFxojGhgXHy8gJCcpLCwsFx4xNTAqNSYrLCkBCQoKDgwOGg8PGikcHBwsKSkpKSkpKSkpKSwpLCwpLCkpLCksLCwpKSksKSksKSwpKSwpKSkpLCkpLCksKSwsLP/AABEIAMIBAwMBIgACEQEDEQH/xAAbAAACAwEBAQAAAAAAAAAAAAADBAACBQEGB//EAEAQAAEDAgMFBwMBBgUDBQEAAAEAAhEDIQQxQRJRYXGBBSKRobHB0TLh8BMjM0JScvEUYoKisgaS4iQ0c9LyFf/EABkBAAMBAQEAAAAAAAAAAAAAAAABAgMEBf/EACQRAQEAAwACAQQCAwAAAAAAAAABAhEhEjFBAyJRcTJhE5Gh/9oADAMBAAIRAxEAPwDcdhyQ05AZAmDcG86wNOKUGILamyDaJF4Ak/zaK+Hw4aWu/TLjmQT3RmP9Ri62+zqTXGHNbLQRlIl1rDlZeNMrjEs/H4UfpmoG94kN2idrKxg6D+6RoU/025XqDdYAarYq/u3NgAEi023W8kN2La2GNAJ0uADN9NBBRvPDLxAWAwmw3aIaTrtguvbMcytGpXAZOR2Zi2ZM920awsyrUIIDamyWSXG2c7vBZOK7Q2r7RJbkMhEkiV1Y43H2G12p/wBQNYPonu8Yi2sLyvaXbj8Q4GwgCw3c80x2vjRU1m2W5ICnDBcTteA0vkVvvZBu2nCJzdpppbgtlmChg3MBvMTnw1BS3ZHZxqCRAAmST6TqbrZw1IOLi8TsiGCSBuFtefBGW1PN1sPDA8CBMTqTG7cneyDNWkDfvsnxy8lsdv4QCjLhsvDoaNzYvyzCxsEwNe2+TgZ6lKc9h9CoVQZAiDllJgx6q9WgHNcHGIFhrN7jkVl08HG24d4mC20dd/8AZP4UOLHFxvMgEcBOWgIW0uuG+e0HEO7xk3cTxF/Ur6B/0dW/9My0fV1zvwuvnr2kvdJv3iTpfPovddi1XtoMaxkkNzOV5giPy6n6lnyHpnfT0z5pSpQ2mAQSZz46SrNxmzMkcbyAgYXttrqgbaLkHK+6/NZZUF62EIJmJ2ePG5QWWItqPRaxrt/aHO2fLcskmSHWuSfjyCqTQXr4gbMpNrgHibD/APK7oOJFvVLVcwRe8eJCLN/IO4zFNFME37wjx+VjXsTq91vzktDE4K7bkd7nN51STKIJ2pyk+Zy6qvpcio9PgqgLG20CaFaOSR7JfLATwt0KbawnPLLqtKdOUHz6wmKdQaaLPpvM5fnumadUZQlOoNvchmrdDLzkqEXncqAweVyAYnSfSEFjs1SvidimXRMcYnglf7C7+22NMXtwUWWdp3ec0yeIHK3JRRvIPLDHB7NoFp2ROyBZuhAjPNHw12h0lpb3oyJNvKyzeyy39XukRMFuUm+QmZj14rTbVc4HZMSGxOdjnzXk45/b46Qxa7BP6hMBzjrvOUE6SbpgyXhzGfRZrbDMEiXcU9QwYrvl1/08iRbnJgrnaGDdSp/wbE3NzygJ7mWuhg1sbs3N3PPeG7SJzKQxmItnrEcEQ98sk5xIjIG4uu4vs1zS2Wm7hFs+Q6rtx1sESZEkZ5fm/JM06BjaItAIz3mICNS7Nl0agiQ7Ic16HCdlFv1OtDRMAxp1W0h6K4KkXBtOmDDiNp38rT9Q8QR1XpKlJlxszLWgf5RJ135DxVMB2XFTaya0BrZsYk3z3owrR+oBHeIMchpuWmM0pkdvYYGllNo/3CV5nB1NqtTE2kec3leo7Urj9J0jMfC8phIFQEWAA8QJsoy1snv2NBBBLo3jPOwnwClV7QHNDrgTc5SD8IlOgNkzmRPok8bRDS57m7W1IbHBpzm0otnwHkW4cFwJ+kh0gG4uJPJe6wmLIoNa2ABDdsi/G+UwvBPqCYuCCGjrFrb17rseqalKntidkWHGT8rLzyAeHwpFV7ahkONgDMtjfpqq4qgxrHgmdruxqBb3C0aOFAdtulwm0RbPMaLLq1O8XDIkxFs9eWiNdCtOrAImRETvudF0n6YtYnPWZVabJtxFjuuuYpwsdw9QVriaXIYJ38dED/EOZswBmZ9clYXDL5MPnYIVKn+7c6SYJ4awY8FVk+TPUG6mxgdBc252KTpNud0GPzqUyyrG0D/CQJ5fhV/0Q7gJOuggpSyHD2AqfshwgeEhaxxcQDkeuk9Fj4ENDdkSADrnP56px5nLQEeOSvUvQYFcCZsQLac1fD1NoSc7AX6+6S2Wic5vGUIlB8RBzP29k/QaP6hBgAwbz91H1JOY5JSlizM+J03ZKv6lx1SIY1OFkHtBw/TJdcDPlOfHJRzrC8qlWiHAE5CLab7pUGcPXLmhwiDdRdpVrC6iYfM6OJL35RMwImBvWhRq/wCHAL2knZEHUSd2tjklOx8M5xc4WA7pNpMXEp+s4MbA2ny0if8ANbKR5rx/8U33/TMOh2kHgMbB3zYzIAiL9FonGdw03aC8jMaABYlHAd1znNicrxsm9+OWacw7HzelJgwIa0EEGHXNiUvCX0C1ahs1gG7xeMiBpyWxT7KaaO24y9+ZdIvvbH021hK4bGPNQNfRJtm0tJ1ERPNNjtmmx5b9LbfvJBabb8juVfd5fr8Bn4Ds9pc9wJMHuAiCRMSZ6+S1XBoBIdDu6CBF5z2ekeaXxONptJ/TfJJaAdoHZm8DzQMSBTJl+0XGDNiLCJ6LpmWRtCnXJeDMgAgchrbiV0VW7JkXNuVkDDPFyI7rTlbXOD5qPYQZGWvA5Lf6ef5plcfeg8gZNPkvKVCGwBnafAfK9hihGGqxFmnxNl4OqYIJ8erQfRaSzL0cfTxUAAE55xuhAx1cCjUm0tceqG0iNSdkR13pTtOqDSe2bm1t29c/qk8sbVAN5aT0nLdkvo+GxJZBEdB4LwhpBtUwAXSTws0xyMuC9DQxZa07Q2SBOcnWSAqyym+BvVKu3eQdrX5vms2pTJGzMg3AjLcZXar6bmgF5JgnaBzteeqzX1gKjoJgNjqGzfXRLy4Gi1gZLyQRfo7ZJjjb1SdWqHNMCZJB3gDXks4bLjG0dmZN9cjzi3inqVMNL2iDA63jUdbKZ9QBNr/VbNoA35DJNVH/AEiI2Wx5BWpYEkAy0AZybXEx+blfG4bZdPIeJiyv2ZWndrv6vn5RsU/ZDNDc+f2XcDTJaQAZEmI3D88VzHMIDRIkNE89pbeO4Z3CVNoE7zblE3RaR2vH0SuDn9ME6E+gV/1IAI3rSTUMyHSZnSOiNhagLBvvHndINrjnYe6JhokRx90UH6DeO7zRnCTYRwCUpHunSB7q/wCr5pEvRE+firl2zr0tuSlB9rnXxyRatORYjn+clGWXjNhzbJvtEcLKJijg2ho14klRZ/d+P+h4Ps2WtLnG1zGn591f/wDogSRsyTM8Nw+As/F1nOeWDMagyDH901gMO0MLjBcDmZ13DmuKzvfbMelVL2gE92QYcI2oMwB4C60mYm5O+0Zab1nF4JnLzFuCuyrAB368gtJ9OSdA+IcNoGYN75AwJiVoYJjXgk2JvfOBqfNYVdpc4jPOI45cNU3g2vY2JyNpOTSsspv1ehudp4Blan9FO4kHZEiBvGu5ebxfYDWMB23BxuBJgXyvnZegwlUtYHOyEjlYCSOarjae3FpgHO2m7RafS7ffoPNUW1KYv+0aQJcydrOTIKLR7W7zQH5kzFrEi2yck9QoHS189LC6FisExwO0xrpiTF2m+R0W+eOO5PydM9pvjC1dkz3cgQRfivn1ap3o5DzBXpcZg3Mwzw179na7zTcQMw0nJZD2t2gdm5dz8ZVYz/HNU49pi8WGW3ATv4dFjVMaal4idmNbEnPyslsTjC5ri4yZi/AEALtDITkC02y/hKw8t3pKkj9UmZknzP8A4rRqY3vOJg2y4ZecrGe8vk2EZE2zlMUQS7QmPcGeKrYa1PEEtaBYkHzIHyq4Wm5znHfPK+Q8ChU6b5pkNkCx8T8FMUXsG0CIIAjyNjusnrHezBq0gXGwEOEwcjpA0BR6GJBECxAMkaiTBPKwQq1TaMtEd6AepjmqUgQH3DQREAcLQTldXJLQ1W1oc1ttgm9rmIj84oeNxzdqA7IzwtcDyS9NwDhN4knavqctyrVO0XaQT6HRKa8uGew/aTqfeaRLmvB1mbeq5i/ozmzRlwnxSeyCHG1h1zJlVpbQDmzk0dch7rqimoO7SGgN/wDaFBVGwNc/QfKleuGtLTBIblunJUcR3RziMrwiUCU8ORBjj6KlF8NnhP54o+HqHYicoHqfhdqUwGRrlKrZGcLX/ZunW39lGO7tt3ykwSGADfKZwtUEdFNA1AgAT+FMB4FjqPhKbWm4T5Ij2S4cpU7B5lW32UVWVIAC4nuh8/7Nww23fxWz3710VcgPp062QaU370cRMm6tSAtz9CuTHHXtmZazWRCGXSBE5n+ym0MhZVpSOMT7LSAzSqEm2c5p4NabkxIiROfHzWfQq/fijVyYM5GPzmsrjzgaQryzYBgSTxIy1U2y0T9UW47sktRrWbz3dVd42iTE2Nr5ybjwRjj4cgHw1UbB2hobg3AO5IUnxUuTCbp9wOBvYC+dzbylZlUmZ45LaXc6ZytDqTg7c/0IC8p2ZhyHOcLgFx56eEr02JxA2YkZZX352WbQdDSLWBFspJmyzz+pP4w9s10xtGIkm++3wmS/uG+ov0/8VlvqOcdkGYm/EhbONwuxRdvJNtREx5OU44lGbUqm8xFuAvsrSaWtcS2SCBAFzrfl9klTpw8i07Tc8gNfRamPaXEZQM4y/LqrJ+AaweL7sAOPdN3d2C2SDfg6OgU/TJbL3bvxxzOazcJXJHePdjLWLzbUo9QktsQbmwm1xHqljN+jErukgDSf+TvsiPrANM78+EhJUqsGSIyP54qVn93OPzJVuy6A+GcXG0RBz4uRRAG0f4iR4X9UPs90Mc4aNGmdzKKKMspmZBcT47Ke5DM4SCHRaRl5e6PjqcRs5u7sx+bkDBsMkBucXtlfLwQn1yHAA5OJPCLLbHIx6jQ6b57M+ahq/Twsr0Ygk3GyI8M0u8iLZjToljnPVB6jX7o5egITdR5LWnj7Ss1joZrlbnb5RaVe4k53TuXeBoV2bLPzWUvhSQ0Dh43CNi6o2BOUNHW8+qAHgkhojZIg+OidyB5py0t5otV0HkCg0DIXcRViTy9VJGNo8FFn1sQdoqKzeTpP7pIG5Vw+Iv8AllQv7hzF9OR1VcGLb9ywkntAoq2tA06Jimyzszn7IVQDQDPdyVadQ7Lh18T9kA1Tbs7Ns/y6ZruiZjdG7os3BvMgmbCU9iKJLjGf4UtCHG1MojOI1yRBV2WkkWJEeJlKtqbMAj8uEzUqgU+9vF8tDr1RzH2FcVWlo5iOVzfzWdVqiOvincVWBAJyyB8Qs5je9e4EnnZFy3NAHEiwJJAhptlnkfzRJUaxIPEGJ0gFPdpOsACP4beP2SxdFNx1j1BHusZ/IFpALABBa0E2tnnxKcxkmmb32h0kj2CF/hQGtdntAA8MvJMVmlrLjNzfL+/ktZbboyzqf7QHWS6P9Q+61cUbPyyj1+AsSmZrDhP/ACK0HvlpjhHhf1Rl7FCp0rtEzAv/ANu/mU5UoggEATteAn/xXGNlxboSG9AAD6orHQ0cnT/uIPmnNgiygARtaAZ+MKYh19meQ6obmzO8H7Ihj9Sc93Q/KnXQMakB4nKBw/iKdrPgMYTEecxCyA7Pe58cLAn3Wk8HaYSROX+4qspqGYoPLX3OyPOUJlQAEmS7fzBKUfXMl0zmfFdrvtGuyPGzR7p4zQadcQyJju24ZfCzjVInMydeSJjS7YE5wD5GUDD5kb7+SLLsG24k/p7rx+eCJ/ifpMaR6wlHAfpszBLjbRde8hoEZbPyqxmuhu1ILQ117nyEeylEdwkax7rOrYqIvfa9Bqn8NUikOLvZV/Znqb4b1VK5vH9PpKEx9hxB+FXF1AHTndo8kQA4h3eNlFHuvkorDx7HnZjK8+q5haku2TOfuh7fcHVEwDhtAjfPqs/2g9tm0+PVEog7Lvz8zS5OY5eqK152STa/r62UgcWdloPUIz5NRoB1CUpAkHWYy5olB5279PZTBD9R4IMWNvUJDtSqXNa0m21cCbwB4JirjLQeZEboj0SHaQLdmc3OccpIsFllO9Cn+P2WBoIMAGM7w2Rzuph6xO07RrD45IeH7PLw3ZMnMiIAEwJPKFXDA7FcOOUiMrkxCWqCuKrd4XjIGf6QOiJX/cmCLmN+ojJTEUdltxck57lV9ENZGhI14g/nJVjrfQ0mCRSEyQST0MeCP2g6zBAtc9ISmLIDKZmJE57z91V9QlpvfvG5z09SFeNm+K+SXZ0ueQbEgzxMFOl3dI0ke0pPs8Fz7E/Sc+AOXRaNOlcSTe/WBuVZYbuxTAqQ8RveeNsp/wC1COJ/YuI++o6WA8UInuyM4cOp2ryl6jooRvO/eBP5xUb8eEHQqkkX/M0bDu2qonSfC5S7KUGcoP2TOFbskWz2vT7wrk2HcKCY3CoTzy+U5iq4lmcxIA436pVjwANZJPKSD6IeIq99p3MB8Wyiy7McstxLvj2R3U9oNkwZ6R3reKBQP09T4BGZUAA4R6T7lG+BfEv0P8sTu7oQKDpfB/mhVqvuZ1Ede6pQd376ulOXXsHcQ4bLT+ZIeJN4zFvHZCpVBlmoi67iHgPI4rTlM5VpCGneST4o7Ktg28BxPp8JGvWIFPeWSiUqkkcQCjx0Gux/dEZAD5Pol8Q/vN5+gt6olJndM7wl8SLjn6/2QDb3AGLfgUSheeCiA8eT3RE5H4RaBvtDdB8wD4INN3dy0TFNvdcbXv6DxU28SK468ckxVd3Bz9AlA4A780xiao2Rwn0SgTC1fzxTlOHOjQZHLgfVZtLukHXUeSM2rBJjSPFKwjOPp7J2QdRPijOv+ntZgnLmR4JTGV9pw1mE0BAaZ/hJ8SUtbClKuKckatgDrNkhhK222odCQL79r+6b7QZYECYaLXAH0ofZmEH6ZLhE7JAB0uc+qjkugV7WdIaL3EnxNpQXCWCZznkCSbnojdptO3DcoEE/CqafcbM3IH5HNTMd0Qzj6MtYIs1ojrH50VatFoZmRDfUg/CLjbugHLfwkW8ErjSYPRu7IR7BXJdmnY9MbeckU3eMfdaDMRM2gCAd5v8ACyewKnffGYb8SnW1oDnHMOHiBCf1NzR1zDlxHAyfSPVDxYhjW8vU+wC72fiTtAG1iULE1LM4uAKnHv7J1tTeMyPIgpqi/vAH+Q+v2CVp/uyTe033ifsrNcATOcACVdshuU4/Ug2ho8S0ImLobNaOTekRlyVARtkzeQPOFbEP2q5I3z4bXwqlA+2AGxoHpbEWgcetmj3XKb3dz/MPcSrY94Dgc9ra8jCNBav+8vcZxysuYZ8Vd4v5KlcnbfO4eO0PuqUf5gch5xKnXSP4gEVWxlDfT7rtaqCTxv6oGPq/tBwDfCB7oYqjxmPJVjyqP4t8ln9CpR7rxqPsqYq+yd7beAVWPvC2N6AVIHX4Q8QZdPD1StKp6+hUfibnp4WUaIzSqNgWUWa2qIFiogMYNGxIkzGfJFNSwBiDPqEr+p3BByifsrPd9EfglZRBk1S4DIBpMnX7q2JbJMm29J/q/TfP3Kt+uZOs/KroNGBbOwv1VadQlsW+pL1KxlwO63QFSjUjZjeT6p6DQquaZgbgfsmX1ANgfysHmsurijOfA+qYdJIM5MHkloNGvWDwRFiALTY5ieHdWXTq6E2LgNdAmW47ZI0zyyiDmhMaDcaHLkQo19wUxUF58PABRzDDZtkRB4xCHjvqLtJdPouh3caYyAI6X9VpjhJ6VBX/AFm/HmTJQu1njZIOcmI5oeGxG1UjOI8wFXtCptcIJ8zKNfcfyD/0/VJqP17vrAWtVHcdulx8x91l9hN2XuPD3EJ6q0imbyCd+8u+E7CquDIBcYgNYfzzQ6tOWMjO58lejMP/AKfcIbBIscgB1JF/BZeqS1NoDL57I8z9lKL5cZ/Ilcd3RGd2DxBPsr4dkw4/xSLdM0ZTm6Ag4bTjGTrdFKdWHkwbSTwsSubOZm8+/wBkB9cyeV/CE8JacPNxB7keOu9WxpENM32XW4k/KQoVSXjd9vsm8cJLDmdjLr9lpcT0CT9U/wAV+kn4VsI+Rsi4gX1tZAbJa05wADuuT7pqkwAtG8p/oLdofvXdAqQZItYFcxTpe7PM+6Va8na8OlkTdDS2pcf8o2fC3srOrw8nSff7IFB13He4e6FiTDo3kqzbOHqzs6SJ/PBca+dvgCg03AOa3c1vmJ91SnUtUPNTCUfWg2US733XEyZhdETrJz1RqteCwf5R7lJsqS6NzT0zRHd4gDcI8FlrhaXJHd4D3RHuBI/Mv7odOjLg02kBdqiIIyujZDwNp3I+QV6bB3WnMSf7JZp2iTwPmjmkdscJv5e6o3azCCnqlbMf5R4pWpYo2Ii+hIb7JcoVruBBcCARMjmQPdUwlTu8Z9wlag8T8n4R8EBsyfwKuQxKz+6L3I97rlSrLWtjIk+AOSFiHZcvb5XMFWJAMgXjKecoCYIbNR+WYjpCDWdM+qLhjLnE/wA3t9lZ1OGNO1BIO78lEOr9i5vBv9Pqn6zmgASInI5/xH3SHZLgS6NXDLdM+6viyyxnPyN0aFWD4bUAOgvyQcPiIBjO3WENtWdu2qZo0bmTkTA5AKNT5S5VxPcJFu8PIAKjXODW3/tImEs+r+zP9T/b3Qm1CHTNhoTv3dQUXHnDNVK0SDqfcpag6QXE3O7naVejV2niZ4oeGPDQD1snbMQdwDdp18gOWkK/aFy2NGAx4odJv7QNEAlp9NeqZxYgHXZa0eLQfdTLvpwCg6GgGAQRbTh6o+EqTWaOJN+cpZg2jJtDvj4ROzQRWBO7zgH5WkmugV1OXkyLHzmEuymCRz+/si0Hklzo1PrKjKog5TdR569ltyg4Rnm4FWrNkyOPkkWMOh1t0k+yNhq8udP5mtTaNQE1OeyPBoCgp90kmJIXS+S08fSFRzu7/qEdB8wgFaguYyUTD8MJXUiecYJeY3ItSnBM57uQVcK+SSN3xCvVdfX+L2CjyTtam+4PADwurVG2bcSlBWII6+ipVk6fklL4M5hGd4gn8kI1XEk1IG9BwVKwOpdHmI81yf2szr7pz0GjUeTY5290Op3ZJ3ix9lWq68DQ/f3RsYzaZuNp42U+iJGrOzyHnJ90SjVhoH+U+ZMeiBSpja/pGXICEPEOggbmtHkT7rSVTRcA5oORufVV7OYSzIESTrPihuqwzk31hF7ONvbhYpgLaLXP0t7FUxb2w2bmB8odarLnHfmNdAjYtt9NPT7pQxv+nX7LpG8Hp+BAxFMmDa4Hip2OJJ0t8oT2uLTwiUCrYeqQb6+srSFYbZPP3nySuFoSWyP4h1EqYmqAf9BnqD9lKQAO4Bvv4uj2SlJ0vvuA8ST7q5rbLWf0g+pQ6VOxk6NPjAWhj4R8PMCbx5fZFY3u2MGZ+yDhgRtkHfz6K9N4LoIy2R1nPwWGe98I41/7e2gj0+60MfTAc++rbb4aAsbDVycRsk2cRlwmPQLX7UqwXHPvW/OiqY86cIT3R1I5yUYVth7jrBjmGpDDVJbOhyHMn4RZzk7z42V3vDMYStY+HVBfkeXqqNs0za65UdMc48gp8ekrSdI6H0+6thT3zyVsO3u8IM/7Qu4Md4C1yPVaGefW744Fx8z8K9MyBP8AN/8AUJR2Kgk7p9Sq/rSWncSfQpaBt+KaSTK4kaVSwUT8QQwp05HzXa77mBIJMcJcq0hHDJCe8C2vDRYVBijRmdo3g23IFSxEGwA+VVlB0uPDeh1j3htWAAt0TDT7MeBszw9SfZAsao6T0TOArgzbJp/4u+UPs+h3wTPlmiUDVpB2om/wEfEbTgQJzg34BCxrAHAA5j5Puj4WoJznh1StBJtFzWuJGXI75QcWZPhHQR7LUrUA4GLG0wc7k5cktjY2RDbz8b+acyG0xbwG9BbwXaRmLa9RbQoGPiI/IH9kfBixO4LRRN8bRI3keabq09rPdbwCVruuJAEn5TbnG5HFBqdlu7rrXsPVVpsh0TnE9AuYP6D+aFGbLTcgz8KM7qFkZLyCzjJE9Vk4lxdJ0A+FpPqXZbJpP/IrMxh7nQe6WJQvjDkN1MeaJXBG0N2yPzwVKhE8e6PRFxtWXO4vA8AtdmM50Axvj5QaFb6nHO3kJVauIuYGrih0h5n4SBzsZ3/qaRO/3ITPa1a7yTq4gdc0Dsoft6Qyu35Wh2rVYaboEkl1+qZxl4dsUm9PC/yUxXFlyg2KYEfwiE0aX7Np3n2CnyIGu6KZ3m3nCAHWbO8+n2T9cj9Mn/N8pWsLNCcyGxA4ClI3echCwr5qt4QivcP0wOnmVbC0Btz+aqvIbAaZ8PeVKj4jqrUm+keELmMp58j8I8oe1aT7CyiABxURsgJt4e6C7PwXFFklek497l7pd57x5ewXVEYhp4Q5/wBB9Fq9nNEC2vsVFFOQoHa477f6R6BBw/7wfn8yiiRNsjut5j/iVmYv6+rv+SiinEBdpC4/N6J2YLv5KKLWKhfHjvj80XHmx6+q6orilOzfoP5or4o97/SuqLPP2mmK2n/xj/i5ZWL+kcm+iiiqAnUPed/UPZOYn6z/AFqKK4IVf+8dyPuofr/Nyiid9G0+x/8A3VL/AEf8QtbHt/Y9XeqiiRxl6eCdf+7Yoos0gn93/q9lx+iiiQjg+hvL3TVL2UUVAjhPcqnaJ9FFET2CpXFFFob/2Q=="/>
          <p:cNvSpPr>
            <a:spLocks noChangeAspect="1" noChangeArrowheads="1"/>
          </p:cNvSpPr>
          <p:nvPr/>
        </p:nvSpPr>
        <p:spPr bwMode="auto">
          <a:xfrm>
            <a:off x="0" y="-11223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8" name="Picture 6" descr="A summer downpour."/>
          <p:cNvPicPr>
            <a:picLocks noChangeAspect="1" noChangeArrowheads="1"/>
          </p:cNvPicPr>
          <p:nvPr/>
        </p:nvPicPr>
        <p:blipFill>
          <a:blip r:embed="rId3" cstate="print"/>
          <a:srcRect/>
          <a:stretch>
            <a:fillRect/>
          </a:stretch>
        </p:blipFill>
        <p:spPr bwMode="auto">
          <a:xfrm>
            <a:off x="6170612" y="3048000"/>
            <a:ext cx="3171825" cy="2381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Great Plains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Great Plains</a:t>
            </a:r>
            <a:r>
              <a:rPr lang="en-US" dirty="0" smtClean="0"/>
              <a:t> are a broad expanse of flat land, much of it covered in prairie, steppe and grassland, which lies west of the Mississippi river and east of the Rocky Mountains in the United Stated and Canada. This area covers parts of the U.S. States of Colorado, Kansas, Montana, Nebraska, New Mexico, North Dakota, Oklahoma, South Dakota, Texas, and Wyoming.</a:t>
            </a:r>
            <a:endParaRPr lang="en-US" dirty="0"/>
          </a:p>
        </p:txBody>
      </p:sp>
      <p:sp>
        <p:nvSpPr>
          <p:cNvPr id="1026" name="AutoShape 2" descr="data:image/jpeg;base64,/9j/4AAQSkZJRgABAQAAAQABAAD/2wCEAAkGBhISERUUEhQWFRUWGBsYFxgYFxoXGhoZGhoaGB0YGBgYHCYeHRojHRsaHy8gIycqLCwsGh8yNTAqNyYrLCoBCQoKDgwOGg8PGiwkHyQ0LCwsLCwsLCwsLCwsLCwsLCwsLCwsLCwsLCwsLCwsLCwsLCwsLCwsLCwsLCwsLCwsLP/AABEIAKoBKAMBIgACEQEDEQH/xAAbAAACAwEBAQAAAAAAAAAAAAAEBQADBgIBB//EAEUQAAIBAgQEAgYFCwMDBAMAAAECEQMhAAQSMQUiQVETYQYycYGR8CNCobHBFBUzUlNzk7LR0vFis+EHcoIWQ2PCJJKi/8QAGgEAAgMBAQAAAAAAAAAAAAAAAQIAAwQFBv/EACgRAAICAgIBBAICAwEAAAAAAAABAhEDIRIxQQQTIlEUYTKBcdHwQv/aAAwDAQACEQMRAD8A1nCuGUDQozRpEmlTMmkkyUWfqzuZwWeF0P2FH+El/sxOGH6Cj+6p/wC2uCcb0jB5BTwqh+wpfwqf9MK+L0cqjIHpUVkM0mlTChQQJYxYSd9h1jD4jGX9Ms2qMgLR9HUB6Dmheu3X4HFeV1Bg5uOyrjuZoUkpaaNAljOrwU0lZhuZRuDHQ2OxwBT41kt2oIo5QW8CmVBYsAJKg3K2gTfbc4yvBKWgFCQLwuwFh0m19/OB3wYuTevXSmjTQolBNwhqKCC0Ey0MWAPUWA3OMM50rLMOVybro2dGllHA0pl2nb6OnJm4sVmYO0dcX/myh+xo/wAJL9P1cIePcGempgqVVYOnrBvsCZIlYiAC0biF+X4lWQwrGBffliFYzNvqvAAJmqNwsFYZVJFrzOLqSNb+bKP7Gj/Cp/24n5qo/saX8Kn/AG4z3/q5qYZqhWAYUadLHTpDA6ZIa5FwRKDfUIfcJ4rTzBISREEE3kMARsSRvsZPs2wZSUdtl0JqXRZ+aqP7Gl/Cp/0xPzZQj9DR/hU/P/TglwNYQEFmBIHeLWJAWff9+LauXdd1IM/1/ofhiKafTHAfzZR/Y0f4VP8At+fhiDhtAf8As0f4VP8At+bYJIj/AAceA4YjB/zXR/Y0f4Sf248/NlH9jR/hU/7cFER8/ZjycQIN+aqH7Gl/CT+3E/NdH9jS/hU/7cFY81YhAc8MofsaP8Kn/bifm2j+xo/wk/twSTiYhDNel2YTKZdatOhlyfFRCGoqRpbVOwEG2+FPHuOtROcWnl8sTl3oLT+gW4qi4YdTOxEf01HpHwJc3QNIsUOpXVheGWYkHcXMj2YR/wDoeq9Ov42YD1qzU2LhNI+iPKNIi220RA3wwrFb+mCOtd6NDLaUyy1QrUVJWp4gR0aAJFyR/wCPfFnEOK5lXygSjkIzYXRNCSrFUnX0iXtEj4Yb530Epu+ZdH0flNLQyhZAfWrlxfZipkeZjtgjMeipcZH6SDlCD6sh4CDvIPIPjiAoQPxxhnjlnTIUwvhAq9E8xdELKtQKbyWgsB0xV/6mdKlV6mXyrZenmjl2AoqtQSX0sDsTC3BGHmY9Eq35XUzFHMKniadSPRWoOQAQCekACQAcDt/0+LVnZ65ag9c5hqQQAl5JALSZgMR7ycQNF3prWOXp02o0aAVnAqVTl0daakWbSBsTN77eeFvHM5mcvlqdcU+HupIUlaOrXqLaaiwAApHQbR7BjVcY4fWqqDRreE41AgoHpuHABWoh32t7ThGPQL/8AZTxjIqCrr08sj6oWZA3PtxLJQr9KeN1cp4SmhkzVCtUrBaSaSmtVXTqGpSYaYk9rYJ4lnswuao0qNLIFMyC9EtQkhQAw1kdbxYRhnn/AEHp161arXYP4lJaaDRekVUDUtwDETt1x3lvRNlfJM1UMcorJ6kB1O31rECB7sQlCbK8bZ8++XdMggWro0tRh3kX0VNJBYT1ibd8W+jebq1sw6VaWTXSzCplzQRKqIJIqK2nnEmPt7YZUvROtTzlTMUswoWrUDujUVYmDsGN19oxXS9EK35XRrVMz4i0JCTTAqEdqlQetYxP2DEIajL8JoQWajRhf/ip79vVxS/D6JN6NH2eFT/twRm8wERQbk8xgbW6+78MDU81JAIjVOnboJIPT4T7cCTX8RYtN2epwrL7mlS9gooT8dOGS8Ky+4o0e/6Gnb/+cCEfP44IXMddUNEGeb32GLsU0irJFssPCKGwo0ffST+329seY6XMAFpbVtEWi1+n44mLuaKeMke8N/QUf3VP+RcE4G4X+go/uaf8i4JxaIyRj5n/ANQ6orZkrPLSimxkesw1EL2In4rvj6JxDOLRpPUYgBVJ9/Qe8x8MfJ8hkhVapWqan1MTzMTzC8x31Qva0DbGX1ORRikK1rR7m4UaQwU8pVDpPiMpkElSWNMX3KzAEY2HA+HqqIyM0nUNagA62iZ0ggk85uY5vZhXwfJirVdm0mnQGnSF3YzUuZjUBCW2uOl2g4pl6TFVCFp0kJckkkWiIDG5995F+Tmk5fGJpwJR3IfV8upp6SYULpiCBYLqLHVBbuwESTPfGMz6qpCEC5A07GCTbrMASRItMG2Cs9xM1WWoOSmG0gIJZjAbZt20t1A1aj7cCORpCtEsIjUqkMAs7mT9bnWekdsHEnGrDlaydFVHKBjpZg4pEuwNzKBWspEEFS8mTIbFfo9nVbMKqGSFYeTKrMdMxeJU2BMu1/1acvXGtmu4FM8oMCCdPNJCiArEk+UGJxw1GhSC1gNJYseViZRfWWmSQOe4C3MbgWxbP5Jx+xYLjR9GFWm4uRCm7AgKLTpkRBJAECOljikcSbXVWrTIpa18N9VnBOmSRPX2W9mMtVztVXRF5tDskaRDwX06RAXUVYTHNZwBacPRm6hqtpBWmqwJUTsOYm7ESdrG9/LAoOCo0e5Y6pvFPU2oEk2JWGmBZQd5I9pBtgKvx2ioJOll6Dw+YkfVB2N+vYHzxbmsilZWRyIYRuCQCBq0ErF7G4vcHrgZPDoA08vLOwhnMBFgRrIACjpMBZGkX2A5fstb+joZ6mTfw5AvDb7wBe/e3SMdVng6QgJKyl2uVJ1AGYJgC3t6RgLK5OdaKKekQssmpnZhLFmX1BIJ0pfbvi0ZJqQCNDoCLxzBtXKJLcu9yBtbCvLNeRLbC8modWdoCmQouCDffUTPb3T54CTPDqva4JO5FtpmJ+Hng+qVCw8qh9ULp0iBdiSJ3nb3jCfO0WU6bQu0R5XPnttiL1E/DDLRzneJOkiFI2kT1kb9+u3THeT4tTKwS8qBOoGSNpJG894GAeLZo6ZKgkEGO8R5R/XCuurPqNua0CAIvv0G/wB2NuHM32YcmScHpmvo5lWuDPlsfgb98WfP34x61SjamaIH6xjuYG3Yf5w64DwDVD1mZTutJXKnTMy99V7Soi0A7kY2wbm6Q8fUPyh7SypPrdb+cHY47q5OBIJJHf8AxhdWzqUahFFddR253dzpHkz3IUbACQO0nDtG5QWgWkkGQPYTuPdtjVGMJJpCvLJOxZp+fxx4MEZqojg6SGZdwrA8sbmJwODiiSp0aYT5KyYnz8+7EPz8/PuxMIWEjExDifPz89cQhPn5+fhiTif5+GBq/E6SetUUECSAZaN/VWT06xgWS0gHPVW/KgNwafSSSZcNK9rY5yNZm0mFABncNyg2PKbahqEdOuENXiFVq5dQrOSfo5IUIv0QIJ2JOuBaYJ6RjQM8K2wVZLFuwmRY3uAAOpt1xnnbkqMcnu0M8vUDqCsmbecj8ZvgpwFAUgk7kdJ6C1zHbbHHBsk6gtUlSy2p6jCDe/TWTvFgBA6k90csdQ1A2v7Y88dBY2q/ZYsvJb8FlDJyQTYdvnbHuDPn58sTFyxIoead6BeFj6Cj+6p/yLgonAvDP0FH91S/kXBLC2LBGYj/AKh8T1AUJgWZl2LtugHl1gXn34z2WbwtCKvKsG8HUxNwL9zFjG/vYemFBHzFUEFrybiwIVBpMb2fpfvEYHyPC3dQVJZFElZGwWzRMnlJIBMe0m3Lyy+dsNPwOPRvhbGiywQQxcOJC6mOpjAUjlhRETy7CJwDxrL1ACDqqQZBErywYsFKbS0CLKffquAZ50BoksSvKkgsAIJM2klRLR1LKOtz+NszstNVnUdRPrDSJuwBJKydNhJ2BElhk5NSbRuWFSgvsx1Hg/iU1TSCxIaAQI5FUCYgjkDWFgLXiAMzlWQlUJN3jSIAIYmV1CAYPfpuScbnL5rwqmlgSGKieaeYFZCzYyq3tImIIjCXjHow7swUBgTqElTuWaNI6bCQSbbHEjJ8vnoM8NRXEzgy00yxEkPTYH6jNTIfTANzp1dPq2FmBureGqBi5qEK2s7B0YM2kKxm8GDvEbC+GWR4BWLldCjQANTMpDEc+qAvrIxB2nmaRe1/FfQxUSGrNBbRpJkXkqoMGD0E2EXmcGUk2kyv2pVdCb85Kr6ypb6SRpOpVilpLEgRJlzp3sSYO2kzHF+VUesFRuZagYyy3YAkWFpIB3A7knGGqZXw6KgGB4i+HfcaiA9MHY6QpEetO0Hm2fC8l4mVNMNKVEK7BSFiFIABA0n3wDPXC5lGLTGxLk2iis1RKmgOStxckCyqOZZAiD9kA3wSnBgG8YVqtJFKkrrMNVTnbUC2/KAZ/XaZ1CF/o7w9jUZXb65VoBBZdCwYkgMFPxBG2G/F/EpIKdFgAgUBgqMbuGKgGQBpA9kXxXSbXHsSGuwykChbSOZtLEk91FiACBvp264tzyOyEGmqKFkMamppi2lFEFhYAnp3wPwMFkBeu1VlMFoCtq2AOlSQJJggeqYOwOO89mX0sF8XTp5iIC6W6SaQIXvEb3jGeS4ujQtoIzWYlZWCDDE+qIbSPdsBB8+2FGcolkkmAGAPLE2gc3ciBB7YY5VBqWdyoHL1Ag7G23XtgSpTYKBJtOrVsGIuWEbiIv8AqjyxRH+VCytrYuq0Q1oEdJ+HSB0tgP8AJ+aCSO2+8THfe09BhqwWwHlYiCsADcbRYxjwqCx1Cd5kXNrHbti+EqVFDhexWKZEAjUZ1CYJBF5B2F74uNR1DaCDrEOTedzBPa58r94wVmaJDAFWWZIkbAxEeUjp3wIyGSsHeOvTb2g40xytrRVx4ncqQT9Y+7ba3Tri1Xd4pcz+qFQExNwoJsFEAtJ6K1rY8p0VsVm09JmIG3SDhj6PZaGqVHIJFuy6mCu8E30BVpoCf1SfLGn0/wA3RKpbBvCYK4ZlU6illdkMXADagD61yAOYXmDDjhoDA/SJUNtMUyhUQRcFySJ69PPfCHN1y8FiTYnvt3PfrPmT1wT6P1D4qiRAVybgDSbDr+tAFujdji/FkXOvAt+EaFaIFiF7KQIO20d8C18sU8x3+b4Izjcogbmx+0EYCLk73PSwP/ONOVrpF2K38jzHD1ABJn4T7vZgjwVBh3Uf6QfMC56f84C4m1M0+UraZZtiNiBcaj1ttGM83xV2PLIvAk41xKoEOhrKt4AM2Zttxyg3P1e8jAGdUNWVDBVyFKkRImYm0ECCOpEx3wXn1K0gPEU8vMdWmNgYOn1rEgjrHmMLjw81GBrKpSVYaQGXSCQA07sYYGZkMAIvGS14K7vsr4PlwHavUaCSzcswDM6kuIFzKxvY3Bxu+FcFHLUqgF4BVSJFOwJ82qT9Ym2wA65TwNPKBZQCszBBkg2PUme+/ljd5TOq6qNQJK6rAgHuVkmwPSTHxxr9Jxcm32VSdhGJGJjzHTEPRj3EHz8/DExL/QP7BOF/oKP7qn/trjriFdkpO67qpItOw7eW/uxzwsRQo/uqX8i494i+mjUPZG6TupGFl/FjM+TZ2urVis88hogwZvaOwHUyJFp3Z8Holaug1DzKDK2WEXwxpBAJgRvclj13q4bUp1MyigkFZhIgAHTfTOmL9BYQbza/i6nxfGFnSwiy3e56gCCW/wBN98cR5E5OL+i5xqNmy4KjqKhKtIRQWAkgmWc3I0mFEk9p6Ri7Wwlo08i6lpyzqkHQurTAY6iukXvGoi+F1XjdbRlxQUlmK6wuio0HQQoYiAplzrINkAsY0s83TzKvR0BSS4Ds0FVEEazpE6idC7Xb1dpwsI6OjjSrsn5r1U0qOrJpYGLFtRYKbkT0AEx164ZUeK02RmMFkkNsskQCtyPrEr5db4TZxT46UlXkbU9RtRPhiByyBILaDBYgaRMkqDjuz10oJRKoULlypUqdlEbK7DVEi0bzIFri5Me0kHV+OgVG5NgAOUjU0TEd1inqPSY6HGf45mhXQh1lmJAVSVHKiayCwIjW1QT1BAv0fZOjNeohpUxSKpzhCHYsWDS/UKNNt7+/COu5fMuGimtPXRMjf6dioE2E0zJjflHUYWWP29szzlyVGaTg4qUPyumgNRHgqSdJRWjSJNiyhZMD8caLgtF/DVqFSmtNrAVAVdWW5UEQIU6RF/cLYaUa9ClT0SiKbCXAS5LHmJBNtwOg7DBHhK9JWUoy7jS3K4AMESWttYG074yTyKS+RFir5IXV8vSy9F67vT1qBqckKqqQtOLtHqjSPWaSDGFlD024dmyKPjoHaygrURQdhDMILTFuvewxnP8Aqbm1Y5Og1RSviaqkLpAkKAxkAEHmv1i+2GPpfxDRlaS5jh5zGXREdnWoKSo06AkhCwtAsbho74thDSbvYLT0NvRvhOaSpVBWkUOoiWIJJC3UK0QDeCVN9hfGkq0n0DQyMD9WHC2EFvXM7xtvGPnHpTVzJzWWo5OtVC1cr4gQVQLgOwAZREiAuoifMTjziPGqiZx8r42eWlRpU5OXHiVXqOqktVftzERsThJ4nP6Q0aiqo3T5NqVRDpVENjpbUoY2Mk2Eg+zHPEspzSDOrTIN4gC/bvt3xkaHpZVPDgmZq1stVNXwyVozVqqDJ0UyBpqMpiRYFRtJwDwXiFR81mcs1bOCh4PiUzXZRXWSoDAgWkEmCPcDfGd+mkrd9AbRq6GeR0JosHE6SwuCy2YA7R5gxPcRjyiEBsDaYAItuN/ZAn24zf8A0sULldTO5DMw0Mw8MCSJVYkE2k+zGgptBuJiZE/jiZIqEnFeCqWtjBFcqYGr6xm5UG1vnthZXpanHKS31rSR2kLO8T7xgyjmWg3kG0G8/dtijNU7i9iLgmDPcCdvOMHHJLRXNWixaWlYO+8WPtB7T+GGXBMsGoPYc71OszHICxtblsO2Ewrb9QJuenlPXf8AzhrwPiCpTcswAVi28ASoGkT1lSYHcd8b/RSjHI+TK5tUJqiNrII6kEEbR184M2/xgtFOjstrRuQI33kSbnbbFVGprJbuS0dgSSffsMXZzOQCqAAwevU7THTy64zudt06JGKiMKWbDBqYHqOL7+uquQInYtt7sXIkSzHQAJLEdPIYHyOcoUkAXUSARtBO5LX6k3JMm+FHE+JVa6yx0qBsNp2uep67xbrjfLNCEbu2PzaVInEeLa3IXVpLAbXiwLMBfoNre3FKkvtzmCu+r1TBv2JBFh0OA8rSAvsim4uRcsfW3H6rERHNdoGFWZz+r6IEgNZQYItcBzNiRuCRbzmMe5PYqLuJ1VdjRK26Mo1EssmYupUgwFtsQ2DqBFNUUHToUDUfqgMTIJk7kWGB8nShFBuVUiYPmRE3ja5uYE4acKyBquFDaCyliSmqAD6ouBMd+22F/m1GJH0dZTKmpUKLALA+tIIUW1BbMY6bAkAT30mU4IKdTWGEzblvp0QFDa4F7khZ9mCeH8Np0V0oN7sTdmMbs0SdrDYAQMFHHbw+nUF+yvmQn58sTE+fk4mNIhDiY9GJgbDryC8M/QUf3VP/AG1wSR/T42wLww/QUf3VP+RcE4IHswlahSy2aVCNIqNyhhLGDbn2AhpJmwVfLAvpLTiowtLSDY7EaSAB0AJvP9MM/S2t4dRmYggFShgE02CgKpETDafYSqziv0gytKrTFakS6N0EhgASCCvrHuQbcsY85NPHn3+0bK5Y9HPD+L1EWh+T0zqdgXMMQJ1FwCwsNTGJb1VuQb40/Fc81GpTWnTaoKrEFr6KezFy1OTCgjpcLpJWADjvRPMyGVlBIBadUHQz00qKY3IBDGBck3ix3WTdatMkWKFzpABaQwYqJ66vcGZf1YGpKjTjdxQHV4yQ6UgjsrCGqEgqrBRoEr6viTT1S2zre9rqHGHNfw6inTpBk2GoudRI8kanYTzVUkLGLK2RJNNZATUjkTFwQSFUbuzwJtpAt1IpzQVCBr1FhoAETK1geUHrNRTAi9FR7Df0M7o5TidVmrQhRKYZVqAkao8ZdiBsy6hE7p3GMzx7JK9VgKhCFi5IAOt6oXTYggKECKLSe/MDhrnOIuxp0adKdLFmQdFVWPhyV2sRrMg6WIBJAwqyPDvERqiw5rAqSo5EpaVpKq9oDKQbkaDO+Fknbt9lTXP4x6RyfRwvSINcBTpYgjcKYBgHSQQdJkMu8K22GGT4jppE1atwp5pVRCgW5VVdtzoWAOhOFOerV3pureHT0jSBZ21GwuToVZtImDAJ9YhSMq88zh2VhZCTptsKlRQzGb6bmJvtKLHyjTZXNPH10X8YylM0xSrBHeTRAJOpE8SzxdlIKEAno152LOl/0woBKZq1MxWRYilUqMKQ22ssCJAg3kWxkvSTi9WmaRQKSzCZvDKQQP1rFZM2JmNsa70e9Lc0uZoZXO0aQWss0npsWEqCTqBLSfgQQN74TNzUbgTDXk0lb0OR81RzQZlelTFNANOnTBgnlJYjUbGLAXwBxn0E8aqKyVXpVtGgtSJpsydiG1BgBfobAdBiv0d9OK1ehmnZKamjWdPX8NSqwAWaoSBv5C0YYejfphSzgPh1FDoZKakZoIB1AAta8eRB74y8csfk/Bo+L0K8/wCjWWbLLSas+qg+qnU8Y+KHG8Fh5REGIERc4GyXotTy9b8p8SsajpobWwdnBvqMjewEAgR0wxp+kdNvH/KqlDSlQoWokjQsxFYsPWmJCiLYqXjGVav4dPMLUazQrKSTvsSbAXgbSbYDeRWrZVIT8I4EuUZ1pNUCsSQjuCFkzygKIPTc4to5Z/FcuTp5dMNywQLaQYDEg38xcYu4txvLK5R69Nakjk1DvsTMiR0v02nAytWNKqR6xZzT1EERB0bTYDTM9sFtv5S8lT0y3h9CvTp1NUayXKgtMb6RvAER0Ext1wKKVVaTo7Go2ykGNlCqS3RrEkj6zE4vyFKqcvVuwePowzaiIgAFhO5kkRafLAdbK5haRFQk1IbwzMWuqkT1PrH3Dph4tWCT0dVMpUNBadNizmNbMx9pAM7MbWPXEzmRrwnhmDALSQCSADpkC+o9Pdi3NpV8IeECrkXZmEiBOk+bbe89hj3i9Os7IabFY9YzbcC0bkBi3tWOuL+K8lCVlyZV/FUiRTKmbxc9Y6wBEDuThlleHKQdpMnrcgTBmI23OEuYes1enoYhbaoNvWE6r8x0yvkXm0YepXjqLjeIsT3v5/Z2OMz6TLEB5ut2EWsN7GL9x16nrgTWSy6S0gT0N7DzBv0+STmqur3DSZET6x8/ZPYDAKMAzCegkEid+g73G+/uwE22TsrztVSgUnca9Wr4ubGfrD3g7mMVvkFDeLFzyCw9WFIv/QgwwiBvzxWoEVBUDKagK8gJJlhBJADRzaRHUqNjjrL5cLCKGhDpANr2JnsQxIPS2L5RcY2R62WtCorOdKmQJj2SZ/1W84ONH6NZEioXbZVF+7MJ6EggL/OO10GY4WMwqoYUrOne+qCQw2YAamjaCx6TjVeimXKZcCIUnkHZQFEgHYFgTfffrjV6LFHmiuVDrExBiY7LKzzHuJiYhDw4mOlxMD/BLBOFn6Cj+6p/yLgrAvDP0FH91S/kGCsEIh9J+GhgH0giYqgiQykiCV6hTBNjG9oOEHA+JNmKPg0y3KdtBAAtALN1Ucp3m3fGz4kk0nGktKmwXUbm5Ci5gX7264xNDi/5K9SmFqOrSFhlBVpUyzvZYv6xBsQQIE8T12L5WlZswtOO2c8BoOM2UBglKo1LZdOgMQNN4JQLqiSGMXGNRwxakt4OkM8LfS3KokEsvrHwnpqIMGAes4noP6OnQcw4UhwfDEgnQdMyyghiSDAk6b/rYZHhJWqwpwhYah0XUEVLKIGk6aYItZOkzgvlxVmzBFJbOTmVFZbnlRyCIYtTRkYt19YKbWkvhdWr1WYVKaqumwD6UYKNUKZBIJBBO1mBJW4JuWpLRWqwUKpdmmPVB0tUVebaVkgWkxAgjCDJoWYv6qWIll1M3N9KdUSHkOZHMRp2tgqkBx+2B/kxNMkkPUeJakdCrLB1CNs10W62uRfUSWFRahEnUKZWAqAKJRi5YsLCRoXUZLdBYSVwvh9cl2fUWMOhDSpbTfTBCrYILxGluqzi+HSotRy06udBMFnZRqbcROmRsQe4AwstFqcFGkZd1d6j1G5VPJpYTqpSzJ9GCYEmRsTM4QZXiJrVD4oaoqawBp1LY6QSBMiLSyG/cm+5zuQetUrIzElGBBUXdWVW6AFrTvHqntfE5xPCreHTSQxKhgCDcNyrK3eQVsTvE3w6bujm5V/Yr9LclUdcpVYkLXqEKbB/q6mixHMXIBiPPptfRX0IpUGTMGq9arphS7ToUgiwIBFpHsJjacLeO1k/I8tTUX0kJMnRfSWAmNUEwxOwxoeAVqq01VkdrgM5AgQFiw2aCIH2zjJklk9vQ0Zx5UYnh3FBQ4fniaK1wc4wIeTTg6eZ9JBgGL7yVjri/wBG+IrW4zlG8ajV+iqJ9HRalTEI5CDWNTHY32nH0nK5ei4KhQAxhlNPTc2kjqTYz7LxbF+Wp5R7UxTLUpEoFRkI3gABlM9xB37YZ5Vxdrv/AEW99HyupmwMhxlNy2ac2vEVFub+rPXvpx36QZWkjcHakEBOhSUAW8U9wBuZv1N++PreVyCU1YeGp1GWkAljY3BGltxbzwq4xkEKl4XUkBbRAhfVAHSJk9NumKffSl/31Q0ovs+P8VRKTZnw61P12NXL5mnDarmEJ5mE7RHST1O74NDUKbGnoOlSUidNogBrwe0YKoOCxLBSQRBKhjOwgn2T3vg5qo0t3YEseiqdhfqTJm8ScDJl5JRKdMpzNIKw0EEgEXJNv9R0x0ntEe4DOcwJJM7npt1IF/Pv7rknOcSVakC5Om/QGIAv0ki04EqPIgSsGYk7bnVPXrt1wqirsrn0UJUkgdR3APl8cXs4A5Qb9N7x52k22x1RogGBEiOm3lE4LqUwNPWT16i5HTy+3DuVoqjGiijR5ZIgT7CBsxMCYgnr1btj1qtoB7e09CI9u+LPH5gxNrgi3v094EDHFV5QFiyqNRN5sNPU2HQ/VuI3IkJW6LOtBCcFrVFDLSfTErykAyAAR2GkzOO6nCMwLihVYzaAQBIPMRHQ9u4uIxu+Gvqy9EgMAadO1wQCq7ze3Xrvi9/VgFjJ3m977n7vLF0Uomj2V3Z8lr8BzlSozHL1ZuOelqXSwMFTJGoXgGQOvTBK+jeZG1CpffkJN7yY6zfzjH0Cvm6qsEMEmNpgT1JPxPbBuVrIxhX1kATzTG94nrP2YMvkR4U/J864bwPNyDUoOCDBKoYZSDMAjlkGCD7BYzjVcN4e60aa6HEIBDLBmIJIFgSZMdMaBHJ8zsY6ec748IPQ/f8A5jzxdhzPF0hfxk/IpOVf9U/DHpyj/qt8MF5riKJ1JO5AIkbm9x87YC/LqjXDFRNhF4tE/aY/pGNH5svpA/Gj9nv5I/6p+GJ+Sv8Aqt8MXLxciNYsSJYGIvuRvEjz38sMKVYMJBsdiDIPsO3l/TE/Nl9In40fsU/kr/qt8MTDwA9fn3fDHuJ+bL6D+LH7Mnww/QUf3NP+RcFYF4V+go/uqX+2uCsdMwvs8ZZBF79rH3eeAK+QVkIZ5Cn130voAAkCQLAA36TM4YDHFZJESR5721AkXtBuD5E4ScFPTDGTi7Qoy/D3otqSpUXxJZBCBC0AhHpAGIiSytJk3IMYN4ZxF61Jmqr4bkCWQwKixHI08lRSSrLM8tokEW8RdfBZSdLMYU6SwG4MxMCCLneML+F5mglCo2qnr3jUATU8MBmGsgsSIGqBMdy2OZODxyo62KSnFSG2ay4NNKZSeYcqCBpVkMyTtAuN2gj2/P8AOUK1Lw6monRTEkAiQEYs0GB62gwBYMBj6TlyxILC5JDCSR5OgiQJVRFhDNcxhW3BVOpCTUYMQPFhlAaQAhIG9wQL3N9sV0+yyUVJUZDhnEzTrqxJ0ERpgjliwMWYiTAEWk3nGxzGaWpGkiLfWO9iSSIJv0vsJ64wXGODVqNSHqcxIA0SZFuirAkaQYO5HYnHC8SqodDLAHrb2hes9S0Af93YE4nLZz25Y04mkzWdNMioukzAdWuoSyqYmQg5mkXBYkhpgZTjmeDLVKh1G7HQw0wNGqR7TBcgmB6snBrZ8MIVWZj+sQAB+sxbUYJjcEkNttHKZ4LlNTkFKtcSROnQmki8BoZlUbWvPcPJ9MzpObtla0lNQFw6rTQGiouBp5THnZiTuQCRc40fAq0M8CxVG2axiBI6GN7R7cCZQpmKhrhTpqAcu0gTbeVG9wNjfGgr0mRzAUQR0mx7wQN5+PsjNlyRrZbjg0+QVVrJAnUWt9W/QAGY+Ntt7YXrk0pu9cU1DmdTtckdtZJIWYhVEbYtqZl1WRq1W7dRefbfY4WZbwvEaqUBcnVNybCJIiJ6b3sYxVyVUizZpOHtIXWxCkCBIGkMCd79dzO4AGA+IAaSG+sCGgrupPMALwCLi0AHAeUznMXEROmNUiBFyII6j5GK+K8Q0wR6okH6xPS5Jm/nv54oaTY/OkK63KTIixNvKYPnuAcUPxCkElmEsBEjpuYAHkDMbGLm+LczmSdUHe3RbMDtA23MHthWnFIYaUMzAaFWOwF7m4PviDh4rZSpHq5xNYZbgWQ3vcEAggAXm4kRAtY4JrZoMog2tMWNuhBuIv8AZ7ccUH8Q8x1HzgnrFwJ7e0j2Y7emLE8u49/u3MEH8cFpdit+C6khIkSTeOk9DHuMQBglmMAKJgTAmQCOsAAH+uOsqulRyxcg3I+J62M/Jx1nLxEE2vNzBn9X1drR54bxQiBaaySJOskyIMkHtsRvPS2BMxURzBH0dOWIJADEXBJFii7+cDBFWuFpNqLDlJJPQAE8sbmeaCDFz0gpK1FqhK28I0zcT1IX1ltbZVO9uxw0dDn2Hh9VfybLubKKaEyZAU09yZggTvf8cFZvMwhKwYjSbxPSSPONvsxRwDL6cpl1my0aYNo2RR029mOc7wcQxpHQzbj6hPmvxvhzoLrQuzEuZY9Z5ZW9vO20T1Bg49V9LK/6pk+Y2I+B29mJU4TUowzVNamzAi+omxB2C9IjqMTFbtFe0MqvEqWjUGUgAQB5gxqBiB7YwlznE6zGzxM8o5REHqfImCfsNsdspJ2FtjPs6dp+7FJWpABUGCLhjPtv7duhGG5BbBGrPJmSzCA23rG7T7PMddtsOF4dVVZAQoIiLEr3GyiO3YYWsXVRqKjlhdfxg33JJNp3jpc3LZqpRLAj1bsBqKPP1gu4NpkdvgeyKvJ7Tqhpg7GD0g9iDi7hzuGqqsQU1CZPNJBMdvVGPTlhUHjU1EmdQFywGxU9Tby36YqyWbSnXEkBnGgqbPvywpvuY26jASpkXYy4JQqIGFQQOXTzahYGSD0B3/5xMMES5Pfp2/5xMEsMtwz9BRj9lT/21wTOBuGfoKP7qn/IME49Ccd9kxMScTBAVZpJU7yNupthaxne/wAxhvhRUEEjtjNmW0zThemgvL5xkLawTquSCQw6hpO8HaSMMKnFUcSDqiCAF1ETqsUWWgEesBczGKWGqZ2P474VVaYkf6TI6kQZG/YifdinLiro0Ys99gnGs0KoR1SQtRXMqDBIZCSAZMNcAAXXe4wCnBfEkVUaT6otBLF6ZfaW0MQ/YqATHS/MZGqFC02ERB+pPKUAhALBeWxG5IgmcXZjMVpnSYDVGFhU9d3MHSZjSxG1iFgdBg9uXZqk4T7Eua9F31zLAlhrIgQE5tQSJClmWJOwFxhrnsohVRUCrRo0ddNAurmH0QI082kAi0btfB9HitUs50AqDA1goSDO3JIGnSD5jobYsNSo61mVVFTw9KAGSbS2gqBzTBiOg6YOTk1ZRHHjhavszfoO2tGZzLDm0gkHUb2UDfc2EGbkzjdVaUlrwwjpKxM2tJEmMfPvRzjKtmKSoqodTCrzJdWjSNIa7gKQ0jqkwScfQDU1rymYIFrm06gDtq6WnGXNuWw4o/AU58QHM2sIPLMnz8xN5iPdjLZnhIeqr21KVIGhWBKmZJPMfIaoEgxjacTykkgmxAM7bSQVBtvHxMzMHK8Up1beFUCjSVIZAxnUIKg9BMEXIBJEmCBDWkUSTT2HUcydTQdA6gWJNrAdD59JxKhRgEAZfrFib2WZt0O2/Q44pNFMGJEwwA2JkSAOYbLtFsc1KTNrYWBFrAesQIIG1j54Xgo2xJfQI4USQZGwHTaJO/QfbgdUVTYK1rR7Lr3Hf3Yvc9CB26z1IiNsV1GE9ek/PTrgxTqyhtWX0adpFzP3x2xK1E6ZJJMH7P8AM/DHqxYgiPnyx3UQdYsJuJgxN/fgjdoqpU30D2SSYk9vskefwxdnGEK1M6jYRF+8bn2W2xXSr89tjPQiQbb2Hf535OaibhRqAO1yYhQNpJiOsk4PZKoHq0AywZGoEHfYzve0mAOsgntFdHJBFAAFhIAgAE9bmLtqNhJMCCcFflQG6LqvHn1sR5j5nHlHiZqBoGkqSpmRJUDbmJI7bYZXQN9H07hZihRG58NAINidI62P2f0wYi+dz1+emBOFKPyel+7TytpGCKlTT5zt+M+WHOmuhb6SVj4JAsSQPxgfD8IM4Bwy4zTPgEqAxBBk+25BHX8PhhW1QBdXSJ92+BIWRXVptM6mjsoEz3n59uLsKMl6UUKkgtoImzeR74aGsJA7/Dr/AEi2A4tdiJpnlDhL1wakhR/7YKapuYYnoZFu3vxM1lKgYyxDd5mRYAnpNjuDv5DBeWzzU4Agr2Nus2MY5zebWowKiCAQ1+oO3u3/APMd8G9aG1ROEZsqoVmIvM3MFjdTM9TM7dO0uvyVCZKgmBciT33wgJxzkeJ6HAWXXrEFRO0DaRE26b7jETsMX4NKhPX/ACMTHGXzCuoZdj8fYcTBHMvwv9BQ6/Q0+n/xrgn5/HC/K02OWohWhjSpX7DShO/lOLiah0BSG0kayYXVv6sWG+rtsMejUdaOHKdOqCyMSMDeC8MZvDBRI07ytjtaJmeuPKtByKY1GB65m5t95Mz8yKJz/QScB53LzLD3j2fO2LKgq/SEEA20TBiwk+Ume/TFoOmAW3JMkibmYkAX6YWcU0PDJJS0ivK5mRB32kdr3wPnacP7b/PwxWKkMSvf7O3ngvM5aQY3++0fdjOm5xaNGoTT8MBxB8/Pz0xPb8/H3YmM5qIRiDy/xtiYmIQS8czaZZSVkVKxhFCSCyy0MxMQS8wZgaow19EeLVK13BAA09QQbetf1oXa3qnzx1Voq40uCVkG09AQIixkMQQenXbC7xjQqqKYVmcsQDMAsTqYgQJESVAECZbbGDNi3pdjwtO0aviLwtpY2DL1iCB0t3m/WMZzKvKkqQZ6kXM9t4vA27bi2GGXzj+rV0ssEHShU3BmAHPtjzN8U5/xwZVV0kiCNTBlMiGXcz2AgWjFMoOD+YuSn8kAIjAEwQAJmwgdWnvbt3timrmhTmZGk2ERzEbTAsMWV6Tka6gMerM2B/7m9XvYzawEzhZmSWMuxInoZJJOwkk22vsMK3yM0m0jxKpae5J/zHX3Y6NKRqme9ovEbjr5R1x6KRKF1EQLKDaw22kze0jHXC8u9SkDpY1Ikoq9DzKxMlUBEQHYGQY1Wlotz1DZWoOtg78QVKi0ypDFZm0QDEAk7xNgLAz7C1qzTIHWdyZE2MTF7/5wXV9GXBD6FJXaGkyRBPMAPKJPWN8ePw51XUUKf92nYtpA5WIJJItiyWLJHuLGQq4blSqHUWJLGdRmxPLJPWIt7MXZjgi5iPpQgRgSdarDwQpJYja5j+mCUrsCFDMDMhdRJJFgVUbnzi2/TDjgKqeXWWNNQGUjaozMxPUAW0qvQC/rYb0+P3p70RvjtijLUNRhfpCP1F8SIi5ZeVe5lhvbHa8G8PUQsFm1NbSxjaZA7dLRjXG+97z7/LtjzTaASN9iQbiDBFwb7i+Ol+FGqTK+afgc8K/QUv3afyg4IW9/n52xTTMIgvGkCZvsNzv78Xrtbb52xzWq0dWPSF/FqgACiZNz7B39p+44VvEGdo+dsGcVB8XyKj7CQfwwGR8/hiuXZXLs+Y8TZTVcqZE73/8AsJw89FOLKrFarGTAWZO0xFukn3HE9MOFBCKiiATze239PnfGcpGCIMXF5iPOentxq1JFXR9Oq5og2UkCJJkC/Yxf27eeLKdRWMqQT5HC/J0jWoUSTsyuZvIWbfdgl8hLG8KTJ0khiTeCwuFm8dfZbGZpLQ6Ls0gKnUYUXPb3+XX3YnDqYqhU0/RqDqaCpMgATsQbC0i242jrL5JqtRVXSFpMjMWBbbZQJ3i8mYkGMaYILwN9/n5/oUPFFWTySUl0oIGJi2nt7LfDEwxYZThg+go/uaf+2uORnjLjSYRWMjfkgREbmeUTcY64X+go/uqf8i4KnHoY0jiSTfTBa2cKLqIBkgABj5DeOhn4Y9qZ2PDm+uASNhqG58ibCYwSMeKoG3Xfr8Z/4+3BtCVL7B6WYYuVIBALc1xtEiLjUCQItIv0OLqlIMIPt+GO8TCtWqHjaFlaiVmRbaeh+TgrJVSQQbwfs/42xe6gi9xhcE01BHQiPYcZuPtOzSpe6qYTnaU3AFt4wFhu2FeYjUQNhiZo/wDobBO1xOPn5+emJifPz8cTGc0kx4V69e/4T2x7iDAATB+TrShQ3I2ExI3vgDHqtBkSPZvE3+zFeaHuQaHi6dhOcSZBWRtPlYxfp8zjKekmUqLXpaY8OBriNKnUNWsn1AEkztZpm063h+bd6tRGDiGZlPhkU/DldAV5hyy3IuQdQIFgy+rw0nN6Xkg85kWOmCo9gbSY/wBAxzceOXuqAMqVcinIcOd1sDTQ7kg6yI3WmRCg9C899G2HeTyi010ptve7EndmJMsx6kycXHAlHMsyklb6gumNrAtsbwDuO2PRYPTQxKor+zlzy8nTC8Q/Pz2nFPitqAK20yW2EmTE9gPfcY8yruQSyxc6RsY6TPU2+PsxpoTkjqllUT1FVf8AtULPt0i+O1pgWFhM7RJuSTFpPeMDGrUKjl5iQADq2gEseoAM+2BjuuWULpBa4kAbjrfoRv7sBRROf+QjEOBTVeKcpBaNe5C3H/A+Jx74zjXyGwJWx5jG3xj274PGgc0jT5f1VP8ApH3DHejtbAH54oU1VatakjaFJDOqm43hjMWODKGZRwSjKwBKkqQYI3Bjr/Xpjz0/5M7kekLuL0ARqJhkuI6rbUCOouPeFwtpVQwkTHmCPsONEaWpCD9YGY3vjKU6yU6jUi6atUadQnVBmFN4MT/5YraFkhR6a5grTVYBDE3O4MWj7fsxjqGWZ50iY/Gfsx9Mz2QSsulxIwo4R6MuteKSCACfEadInYEATPL0MX6YshJVRU1st9F8yzUuYzFgYHSxiOnn1vhvXrqilmMAf4A9pNox1T4XVgk1KVNFBLMvOpgkGdQGkCDN+mBsvnaQqJqrUqsMsNTYAamDLEa25hv79sJJW7HSpDrgOXZFcsoXW2sDrGw1edpgbWwyaoPb5C+KEzNOxmJMXkXJgDmE3292CjglqOFFzaAf8YmOse4ATJcK/QUf3VL/AG1wSG88V8IUeBS8qNP/AG0wUijSfZ+OO/zONXkpnHs4JKCNht/XFRUdvmWwVIKjZVqGJPsxYR+GOiok27/jg2HiU6sLs5RIM7g+XnsRhuqCWsLf1x5UQWsMU5KkhoXGRRQaUU+Q/pvjivQDDpO8+e18c8M9ePnc4NdR92Gu40wSTjLQj9vzviRg7OIJWw+YxQVHbGSrNieij5+fnpiYuQff+OOUH44FEsrjHmLyvKPnvjxh934YiVjJ7oiZh1iGkRswkD2HcCb9emKVqO9amxEm+og2CgHqYY77aYF5Nr3qovb5k4IyajW1umEWGDmpVtCSk3FoI1DE1YvKCdh0x4FEi3THSujCourKIHz7/wCpxLeWL6igKbY60jt9Y/eMD3PIXEHJGITgmog7d/uOK2Ufb+ODdkUW0UyPn78elsWqon449VB2+YOC2kHgwrNZMv8AkxABCOGbay+DUWf/ANmG3fCb8y5lQxSVY513s4A8FxBJGqCNjpIm22NTkxyD2D7setsPaPvGODJ/JnUS0Z30XyWbpM5zLkrpAgtqlwTqqTJgRA6E9rYW0/RfMK9KmFQ01qFnqyh8RS4YlgwLiqBYEGNjONvFscVVEYFkaVGAHDMx4CAajUDP4g1AsfW0SSwFgQd9mBuQMHZXh2Y8ZBzNBpM7KyqGUALUkE6v1rKALkkk8uD+J2NAixLQSNyINie2Dq9MWsNz09mImTiroS0Uejw18u6HxBSemRII1NqAvPXUp9/S8dZv0crK3KDW+kpsXquGJCB9IsFgAt7ZbcwMG59APCgD9MPuJ+++NHU/riWSvB80r5fNI7MQ6vqQnRUtZ2ZwIJJUgiNTEkzO8YJyxzL06QRqusUHWqVrGS8qVBL2DesLdDEi2NXmVis0WkiY6774ZpTAAgAe72Ylg4iz0dFYUz4yaOblGok6YF2BZlEmTCmPIYmG7dPnriYVsc//2Q=="/>
          <p:cNvSpPr>
            <a:spLocks noChangeAspect="1" noChangeArrowheads="1"/>
          </p:cNvSpPr>
          <p:nvPr/>
        </p:nvSpPr>
        <p:spPr bwMode="auto">
          <a:xfrm>
            <a:off x="0" y="-1016000"/>
            <a:ext cx="2819400" cy="1619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solpass.org/7ss/Images/GreatPlains3.GIF"/>
          <p:cNvPicPr>
            <a:picLocks noChangeAspect="1" noChangeArrowheads="1"/>
          </p:cNvPicPr>
          <p:nvPr/>
        </p:nvPicPr>
        <p:blipFill>
          <a:blip r:embed="rId2" cstate="print"/>
          <a:srcRect/>
          <a:stretch>
            <a:fillRect/>
          </a:stretch>
        </p:blipFill>
        <p:spPr bwMode="auto">
          <a:xfrm>
            <a:off x="5942012" y="3810000"/>
            <a:ext cx="3867150" cy="2229299"/>
          </a:xfrm>
          <a:prstGeom prst="rect">
            <a:avLst/>
          </a:prstGeom>
          <a:noFill/>
        </p:spPr>
      </p:pic>
      <p:pic>
        <p:nvPicPr>
          <p:cNvPr id="1030" name="Picture 6" descr="https://encrypted-tbn0.gstatic.com/images?q=tbn:ANd9GcQzfudqrigKD0baBzAPiKzl30Sn8TGvr8N4TKmSq-00EaLZf02f"/>
          <p:cNvPicPr>
            <a:picLocks noChangeAspect="1" noChangeArrowheads="1"/>
          </p:cNvPicPr>
          <p:nvPr/>
        </p:nvPicPr>
        <p:blipFill>
          <a:blip r:embed="rId3" cstate="print"/>
          <a:srcRect/>
          <a:stretch>
            <a:fillRect/>
          </a:stretch>
        </p:blipFill>
        <p:spPr bwMode="auto">
          <a:xfrm>
            <a:off x="227012" y="0"/>
            <a:ext cx="2762250" cy="1657351"/>
          </a:xfrm>
          <a:prstGeom prst="rect">
            <a:avLst/>
          </a:prstGeom>
          <a:noFill/>
        </p:spPr>
      </p:pic>
      <p:pic>
        <p:nvPicPr>
          <p:cNvPr id="1032" name="Picture 8" descr="https://encrypted-tbn0.gstatic.com/images?q=tbn:ANd9GcTWdPOMuREUso23jQgqUIlyvbIV2bMznCCswG-bnSmOMgAsZQ4"/>
          <p:cNvPicPr>
            <a:picLocks noChangeAspect="1" noChangeArrowheads="1"/>
          </p:cNvPicPr>
          <p:nvPr/>
        </p:nvPicPr>
        <p:blipFill>
          <a:blip r:embed="rId4" cstate="print"/>
          <a:srcRect/>
          <a:stretch>
            <a:fillRect/>
          </a:stretch>
        </p:blipFill>
        <p:spPr bwMode="auto">
          <a:xfrm>
            <a:off x="2284412" y="4038600"/>
            <a:ext cx="2714625" cy="1685926"/>
          </a:xfrm>
          <a:prstGeom prst="rect">
            <a:avLst/>
          </a:prstGeom>
          <a:noFill/>
        </p:spPr>
      </p:pic>
      <p:pic>
        <p:nvPicPr>
          <p:cNvPr id="1034" name="Picture 10" descr="https://encrypted-tbn3.gstatic.com/images?q=tbn:ANd9GcSPQDBbWlQeHUM-8gYtd3aeSQ1SELUsnz8LHBODymGAMVv4E9Rj"/>
          <p:cNvPicPr>
            <a:picLocks noChangeAspect="1" noChangeArrowheads="1"/>
          </p:cNvPicPr>
          <p:nvPr/>
        </p:nvPicPr>
        <p:blipFill>
          <a:blip r:embed="rId5" cstate="print"/>
          <a:srcRect/>
          <a:stretch>
            <a:fillRect/>
          </a:stretch>
        </p:blipFill>
        <p:spPr bwMode="auto">
          <a:xfrm>
            <a:off x="9702800" y="0"/>
            <a:ext cx="2486025" cy="18383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Pawnee People</a:t>
            </a:r>
            <a:endParaRPr lang="en-US" dirty="0"/>
          </a:p>
        </p:txBody>
      </p:sp>
      <p:sp>
        <p:nvSpPr>
          <p:cNvPr id="3" name="Content Placeholder 2"/>
          <p:cNvSpPr>
            <a:spLocks noGrp="1"/>
          </p:cNvSpPr>
          <p:nvPr>
            <p:ph idx="1"/>
          </p:nvPr>
        </p:nvSpPr>
        <p:spPr>
          <a:xfrm>
            <a:off x="1827213" y="1752600"/>
            <a:ext cx="8839200" cy="5105400"/>
          </a:xfrm>
        </p:spPr>
        <p:txBody>
          <a:bodyPr/>
          <a:lstStyle/>
          <a:p>
            <a:r>
              <a:rPr lang="en-US" b="1" dirty="0" smtClean="0"/>
              <a:t>Pawnee people</a:t>
            </a:r>
            <a:r>
              <a:rPr lang="en-US" dirty="0" smtClean="0"/>
              <a:t> (also </a:t>
            </a:r>
            <a:r>
              <a:rPr lang="en-US" b="1" dirty="0" err="1" smtClean="0"/>
              <a:t>Paneassa</a:t>
            </a:r>
            <a:r>
              <a:rPr lang="en-US" dirty="0" smtClean="0"/>
              <a:t>, </a:t>
            </a:r>
            <a:r>
              <a:rPr lang="en-US" b="1" dirty="0" err="1" smtClean="0"/>
              <a:t>Pari</a:t>
            </a:r>
            <a:r>
              <a:rPr lang="en-US" dirty="0" smtClean="0"/>
              <a:t>, </a:t>
            </a:r>
            <a:r>
              <a:rPr lang="en-US" b="1" dirty="0" err="1" smtClean="0"/>
              <a:t>Pariki</a:t>
            </a:r>
            <a:r>
              <a:rPr lang="en-US" dirty="0" smtClean="0"/>
              <a:t>) are a </a:t>
            </a:r>
            <a:r>
              <a:rPr lang="en-US" dirty="0" err="1" smtClean="0"/>
              <a:t>Cadoan</a:t>
            </a:r>
            <a:r>
              <a:rPr lang="en-US" dirty="0" smtClean="0"/>
              <a:t> -speaking Native American tribe. They are federally recognized as the </a:t>
            </a:r>
            <a:r>
              <a:rPr lang="en-US" b="1" dirty="0" smtClean="0"/>
              <a:t>Pawnee Nation of Oklahoma.</a:t>
            </a:r>
          </a:p>
          <a:p>
            <a:r>
              <a:rPr lang="en-US" dirty="0" smtClean="0"/>
              <a:t> In the early 19th century, the Pawnee numbered about 10,000 people and were one of the largest and most powerful tribes on the Great Plains. By 1859, their numbers were reduced to about 1,400; however, by 1874 they were back up to 2,000.</a:t>
            </a:r>
          </a:p>
          <a:p>
            <a:r>
              <a:rPr lang="en-US" dirty="0" smtClean="0"/>
              <a:t>Currently, there are approximately 3,240 enrolled Pawnee, with 1,791 living in Oklahoma.</a:t>
            </a:r>
          </a:p>
          <a:p>
            <a:r>
              <a:rPr lang="en-US" dirty="0" smtClean="0"/>
              <a:t>                           </a:t>
            </a:r>
          </a:p>
          <a:p>
            <a:r>
              <a:rPr lang="en-US" dirty="0" smtClean="0"/>
              <a:t>                                 Pawnee Flag</a:t>
            </a:r>
            <a:endParaRPr lang="en-US" dirty="0"/>
          </a:p>
        </p:txBody>
      </p:sp>
      <p:pic>
        <p:nvPicPr>
          <p:cNvPr id="29698" name="Picture 2" descr="https://encrypted-tbn1.gstatic.com/images?q=tbn:ANd9GcRwRzhaHzAuywWKv3KuUoVEc7Q5g8-yCR0hoa7Af518tttVfau8"/>
          <p:cNvPicPr>
            <a:picLocks noChangeAspect="1" noChangeArrowheads="1"/>
          </p:cNvPicPr>
          <p:nvPr/>
        </p:nvPicPr>
        <p:blipFill>
          <a:blip r:embed="rId2" cstate="print"/>
          <a:srcRect/>
          <a:stretch>
            <a:fillRect/>
          </a:stretch>
        </p:blipFill>
        <p:spPr bwMode="auto">
          <a:xfrm>
            <a:off x="0" y="0"/>
            <a:ext cx="1866900" cy="2447926"/>
          </a:xfrm>
          <a:prstGeom prst="rect">
            <a:avLst/>
          </a:prstGeom>
          <a:noFill/>
        </p:spPr>
      </p:pic>
      <p:pic>
        <p:nvPicPr>
          <p:cNvPr id="29700" name="Picture 4" descr="https://encrypted-tbn2.gstatic.com/images?q=tbn:ANd9GcTX7IgUbfigTseJspMo4n2THM16PyO7ufdADzHaiExG9HJ7nkAELw"/>
          <p:cNvPicPr>
            <a:picLocks noChangeAspect="1" noChangeArrowheads="1"/>
          </p:cNvPicPr>
          <p:nvPr/>
        </p:nvPicPr>
        <p:blipFill>
          <a:blip r:embed="rId3" cstate="print"/>
          <a:srcRect/>
          <a:stretch>
            <a:fillRect/>
          </a:stretch>
        </p:blipFill>
        <p:spPr bwMode="auto">
          <a:xfrm>
            <a:off x="9447212" y="0"/>
            <a:ext cx="2543175" cy="1790700"/>
          </a:xfrm>
          <a:prstGeom prst="rect">
            <a:avLst/>
          </a:prstGeom>
          <a:noFill/>
        </p:spPr>
      </p:pic>
      <p:pic>
        <p:nvPicPr>
          <p:cNvPr id="29702" name="Picture 6" descr="https://encrypted-tbn0.gstatic.com/images?q=tbn:ANd9GcQwgMqPEcZElNRdzPpxHISNuVcFfjw7qU5v2WYRQ16Ug_EcQg0CDA"/>
          <p:cNvPicPr>
            <a:picLocks noChangeAspect="1" noChangeArrowheads="1"/>
          </p:cNvPicPr>
          <p:nvPr/>
        </p:nvPicPr>
        <p:blipFill>
          <a:blip r:embed="rId4" cstate="print"/>
          <a:srcRect/>
          <a:stretch>
            <a:fillRect/>
          </a:stretch>
        </p:blipFill>
        <p:spPr bwMode="auto">
          <a:xfrm>
            <a:off x="9828212" y="5124449"/>
            <a:ext cx="1981200" cy="1733551"/>
          </a:xfrm>
          <a:prstGeom prst="rect">
            <a:avLst/>
          </a:prstGeom>
          <a:noFill/>
        </p:spPr>
      </p:pic>
      <p:pic>
        <p:nvPicPr>
          <p:cNvPr id="29704" name="Picture 8" descr="https://encrypted-tbn1.gstatic.com/images?q=tbn:ANd9GcQ6uyymrxfoEIsEIcVHJkKhzSNTWP2c858j5EGhAzp2AunM3_u5"/>
          <p:cNvPicPr>
            <a:picLocks noChangeAspect="1" noChangeArrowheads="1"/>
          </p:cNvPicPr>
          <p:nvPr/>
        </p:nvPicPr>
        <p:blipFill>
          <a:blip r:embed="rId5" cstate="print"/>
          <a:srcRect/>
          <a:stretch>
            <a:fillRect/>
          </a:stretch>
        </p:blipFill>
        <p:spPr bwMode="auto">
          <a:xfrm>
            <a:off x="1" y="4922471"/>
            <a:ext cx="1522411" cy="1935528"/>
          </a:xfrm>
          <a:prstGeom prst="rect">
            <a:avLst/>
          </a:prstGeom>
          <a:noFill/>
        </p:spPr>
      </p:pic>
      <p:sp>
        <p:nvSpPr>
          <p:cNvPr id="29706" name="AutoShape 10" descr="data:image/jpeg;base64,/9j/4AAQSkZJRgABAQAAAQABAAD/2wCEAAkGBxQHEBISBxISFhQVFxUWGBgYFx0WFxQbFxwWHxoXFxceIjQgGBwlHhcXITEhJTUrLi4uGB80OjMvNygwLysBCgoKDg0OGxAQGzclICY0LDI3NDAtMjQ0LC00LCwsLC8sLCwvLSwsNCwsLC0sLCwsLC80NC8sNCwsLCwsLCwsLP/AABEIALcBEwMBEQACEQEDEQH/xAAcAAEAAgMBAQEAAAAAAAAAAAAABQYEBwgDAgH/xABHEAABAwIDAQwIAwYFAwUAAAABAAIDBBEFEiEGExQWFyIxQVFSVZHRB1RhcYGSk7MVMoIjQmJyodIzNVNzlCSkwiVDRGOx/8QAGwEBAAMBAQEBAAAAAAAAAAAAAAMEBQIGAQf/xAA5EQACAQEDCgQEBgIDAQEAAAAAAQIDBBEUEhUWITFRUpGh0gVh0eETQVNiBjJxgbHwVMEiI/FDQv/aAAwDAQACEQMRAD8AzeKWi7z+35q5j3uRx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Dilou8/t+aY97kMDLhfIcUtF3n9vzTHvchgZcL5Gqt/O6m+CkzdS3vp6Gj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DfzupvgmbqW99PQaTWvhjyfcN/O6m+CZupb309BpNa+GPJ9w387qb4Jm6lvfT0Gk1r4Y8n3GIr550IAgCAIAgCAIAgCAIAgCAIAgCAIAgCAIAgCAIAgCAIAgCAIAgCAIAgCAIAgCAIAgCAIAgLBBgVO2CCXE67cTO172sFO+WwbJJHq5rramMn4qJ1JZTUY33eZMqcclNsfhND3mf+HJ/cmXU4OqPuRT4j2hwGimF2Yn40kg/8lXq234TunHqX7J4TVtUHOlrSd20++DlH3n/2kn9yiznDh/vItaO2rd1Q4OUfef8A2kn9yZzhw/3kNHbVu6ow8dwGPDYYpqGpE7JHyR/4Tosro2xuOjib6SBWbPalWvuWwzbbYKlkko1Nr1kErJRCAIAgCAIAgCAIAgCAIAgCAIAgCAIAgCAIAgCAIAgCAIAgCAuU2zVXjVFhz8Jp5JWthmaS21gd81JtqeohV/iwhOSk938IsOnKUI3GDwBxL1Kb+nmusRS3nPwJl32GpcQ2bp3xPwndc0hfmflBF2sFh7OTf4lZltqKU0469RteG0KXwn8WrkO/Zy1lj/F6/uSLxb5KpfLcaGHsv+Q+o/F6/uSLxb5JfLcMPZf8h9Sm+leomqaWkOJUraZ27VADBaxGSDl6dZJH6Vo+Ht3yvRi+KwpxklTnlq7b/o1mtMyQgCA+3xmO26NIzDMLgjMNRcdYuDr7EvPrVx8IfAgCAIAgCAIAgCAIAgCAIAgCAIAgCAIAgCAIAgCAIDdGxdFU1OF0Jw3EGUrQ2YFpAOY74n5Wvh8Fi21P4zue7+D0Ph1SjGj/ANlLLJf8Jr++4vBvmqt0t5f+PZf8d82Pwmv77i8G+aXS3j49l/x3zY/Ca/vuLwb5pdLePj2X/HfNj8Jr++4vBvml0t4+PZf8d82Uz0r08tNS0gxKqbUu3aoIeLWAyQcjTqNz+paPh6d8r2Yvik6cpJ04ZCu2f7NZrTMkICXo9m566lfVUjWuY1z2lgd+1IjDC97Y/wB5jd0Zci5F+a2qilWhGag3rZNGhOUHNLUi4YnKyt3OgxRwbEKej3CU/wDxpDTwnNf/AEnk2e33O0IWSrRKlXk/k2emj4XG0+HQqQX/ADV/763/AFcjX9dRvw+V8VY0tkjcWuaegjn949vSNVtRakr0eUlFp3M8F9PgQBAEAQBAEAQBAEAQBAEAQBAEAQBAEAQBAEAQBAWWj2lhZTwQ4hRCYwte1r93dHcPke/VobbQvI+CpVrFGrPKbNWx+LVrLDIp/wAH3wio+7B/y5P7VFmyG8t6RWvf0Q4RUfdg/wCXJ/ambIbxpFa9/RDhFR92D/lyf2pmyG8aRWvf0Q4RUfdg/wCXJ/ambIbxpFa9/RGHjuOx4lDFDQ0wgZG+ST/FdKXOkbG06uAtpGFZs9mVG+57TNttvqWuSlU2rUQaslEIC50s76HD8PkpnFj92rJGOBseeBocPZdjh8CsXxB/9p7H8OU1KlUU1end/sx8ZxJ2LzGadrWuc2NpDRZvIY1mg6AQ3m6FRbbd7PRWehGhTVOOxX/zefWOQfjlKKmPWemaGTj958IsI5/bk/w3HXTcyelanh9f/wCb/Y8h4/4f8Op8WC1S6P5+qKktQ82EAQBAEAQBAEAQBAEAQBAEAQBAEAQBAEAQBAEAQBAEAQBAEBJYNgsuMF+9dza2MAvfI9scbM1w27nHnJBsBcmx6lFVrQpK+bJqFnqVpZNNXskuCW561VdQNb05ZJJXfBrIzfxCrvxCilqNCHglsl/+H++r+SUwqmhpHsh2ei31UvdYSzRNytPRuMDiWtta5kkuRY6NCo1rbOo7oakbdk8CpUIuranqXy9fYmdqNmpYWOmxuvpXztaP2Ofl5RzMYNLWv+UADnVSSe1s07Ha6bap0aTUN92r9/W8pi4NYyKCtfh8jZKR2Vzb+0EHQtcDo5pGhB0K+p3O9EVWlCrBwmr0z1xLBY8XY6fAGZJGgumpW3IAHPLTdJZ0mPUt6Ljm17Lbcv8A4T2nh/FfB5WaWXDXF9P1KoDfmWiYQQBAEAQBAEAQBAEAQBAEAQBAEAQBAEAQBAEAQBAEAQBAEBN7N4qyi3WHEg4wThoeWgF8TmEmOVoP5suZwLdLhx1vZVrVQ+NC75ov+H22VkqqoifqsFgw9scmJV0bY5hmhcyJ8plYA27ywWMerstnWN2u6rrJjY6sm0vkerqfiGhGKai3f57Dyhw4Thz9nKps5a0lzGh8M4bblERu1ey3PkLufULmrZqlJXyRPZfGbNaXkS1Pz1rmQ4HUq5sn6gCA9KaodSva+mcWvaQWuBsQR0hDmcIzi4yV6Zl4xhzccjfVYY0NnYC+ohaLNcBz1EI6B0vYObnGl1r2O15X/XPaeG8Y8JdnfxIflfTyf+ipLSMAIAgCAIAgCAIAgCAIAgCAIAgCAIAgCAIAgCAIAgCAIAgCAtWx1NS1sckdTDFJV5wYmyyyQskYRYsY5j2jdM2tnHUHTUa1LVKtBZVPYaNghZpyya7aW9EjvgbPytezDIoJmOu10hqSWkcxAfLa/iFlztlaSub6HqKPgVil/wAoTb/Rog3vMhLnc5JJ6NT7BoFVPQJXK5H4h9CAIDIw6tfhsrJaUgPYbi4uD0EEdIIJBHUSvvmR1aUasHCexnxtFg8e5CswYFsLn7m+I6mnkILg1rv34yAS084tY66nbslq+KrpbUfnvinh0rJUuvvT2FcV0ywgCAIAgCAIAgCAIAgCAIAgCAIAgCAIAgCAIAgCAIAgPRkLpGudG1xayxcQCQwHmLjzN+KXo+qLew8+dD5sJah2nrMOFqSrna0D8ucuYB/tuu23wUcqUJbUSRqzT1Mntp2bnO0SNa2Uw07pmtAaBM6Nhks0aN1OoGl7rz9ZRVRqOw/RfCpVJWWLqO96+REqI0QgCAICc2VhGLSbwrLblUHnJsYpGtdkljPbGrbczg7KefSehVlTnejH8ZssK1nc3tj/AH38ilVcO9pHsDmuyOc3M38r8pIzN9htce9ehTvV5+fSVzuPJfT4EAQBAEAQBAEAQBAEAQBAEAQBAEAQBAEAQBAEB9RsMpDYgXOcQAALlxOgAA1JJ0sh9Sv1IlcV2Yq8IaXYhTyNYL3eLSMbbnDnsJa0jqJBUcK0J/lZJOjOO1E5g1VJgWHxPoZHRy1UzpMzHFp3KAGNjXdYMjpjbmOULM8QqPLUV8j034escainOpG9bNf9+R5baVDTBTNq4od9yXnkkZG2NwjfpEx4ZZrnOF3kkXALOsqxYMtwypPV8jL8ZjQhXcKKuS/n5kdsPRitr4BMwvazPKWAXL9xY+QMA6cxYBbpurNom40m0ULLBTqxi/mz3rpHySyOrr7oXvL7ixzknNcdBvfRecv3n6fTUVBKGy5Xfp8j0p8MmqRemgmeOtsbnDxAX05lWpxd0pJfujMh2YrJvyUk4HW5hjb8zrBfVFvYiKdus0NtRc7/AOD5fhDKT/NqykhtztEm+JB+iEO/qQp4WStPYjPrePWSn+VuX98/Q8Hz4fESDUVj/wCJlMxrfB8wd/QKdeHVLtbRny/E8b9VPr7HpE+gbZzK6paQbj/pOUCOYgia1/bdcvw6rftR90mpta6fX2IvbLEqfE5t3wtsoc5t5i9jYxJIOeVrGuIbm5yL89z0rWoQnCOTN3nlq8qdSpfBXJ/LcTu0ezdM01MWEB7JqNri7M8ubUsjA3V+v+G9urrDkloOgIVKz22UqmRL57DTtXhLp2WFeLvv2+RR1pGIEAQBAEAQBAEAQBAEAQBAEAQBAEAQBAEAQBAWDZHG4cFdI6silL3tysmic3dacH8xjY4ZS5w0zXBAvYi6gtFKVSOTF3FqyV4UainKN/67CcwqnIdm2SrmuebcjOaWc26Nzecsnua5yxqllq09d3I9jT8asdqWTWV3661z9jwxOsmfUxnaaN5LMgdG5ohLmBxJbYNAFyXa21uVXbves1KFKlGi42ZpJ361r1nxjWFR7Qzy1FBWM3SVxeYqkbg4dTWSgmNwAsACWaAdS1qFupqKjJXHjrX4HaoNySyv019NpCy0VXspNFLUxSwva4OY83DHHqbI05Xgi4OU6glXlKFWNyd5jOE6ctaJCr24qHvc/Do6enc5znF0cYdIS43N5ZMzhqb8myghYqUdd15aq+JWipFRcncvl8uREz7QVdQbz1dU73zyH+mbRWFTgvkuRTdST+Zg1E7qo3qnueetzi7/APV0klsOcpnmvp8BNudATdBspVVrRJuRji/1ZiII/eHPtmH8t1DUtFOG1lilZatV3QjeZrcCo6Mf+pVMk7rG7KZuRl+ozyjUH+Fh96pVPEkvyLmbdm/Dteeubyf55L/ZIS7Ql9eayOMDM4F0d8we0tDXtcSNc4vfTncsvK15SPVKwxwuGk79V1/8cit7S4WMHqXxwkujNpInduKQZo3e02Nj7Wleio1FUgpI/OLRSlSqOEtqItSkIQBAEAQBAEAQBAEAQBAEAQBAEAQBAEAQBAEAIvzoCaw7ampoGCPdBLEP/amaJotOgNf+T9Jaoalnp1PzIsUbVVou+EriQjxaixDSsikpXm3LhO7Q+0mJ5zsH8rne5UKnh3zgzesv4jqx1VVldH/f2JjDKeqpmuOzFSyojtdzIXZ9D/qUjxm8Wn3qlOjVpPWrjZjbvD7arql1/n6r1RHTyUlcS3FqTcXg2L6U7kRbtU77xk37ORTU7fVjt1lW0fh2jUWVRld+utc17mI/ZHfX+Q1MNQf9N3/Tz+4RyHK79LnK/Tt9KWp6jz9p8GtVDW43retf/n7nhBsbWPuaqHe7ASC+oIp2Ajqz2c/9IKmnaaUFe2U6NkrVXdCLZlx4NRUOtdUS1DuxA3co7joM0gzEfys+KpVPEeBczbs34crT11Xk9X09SYwmSaS52Uoo4Wtv+1azO9vXmqprhnwLVSnaKtXVfyNaPhnh9kV9Z3vzf+lr/kw6408bs+0FeZ5NLtgvUvPsM7yI2/Au9ylp2GrPW9X6kVb8QWeismhD/S5L2MB+1DafTZ+jiY7mEkv/AFUxP7paHDc2u9gZ8Vep2CnHXLWYdo8btVd3ZVy8tXv1JHbKQvrZBI7M5jYonu05b4o2MkcbaXztcseo05No9j4XCULJBS27ebvMTEIvxbD8w1loj8XU8rtfadzldf2CY9Sv+HVbpOD+Z5/8R2O6Srx+ep/r7oqS1zyoQBAEAQBAEAQBAEAQBAEAQBAEAQBAEAQBAEAQBAObnQEvhOztViIEtBC8Mbyt2cRFG3+ITPIbp7DdR1K1OH5mTUqNSbugtZcqXEG0bQ3aqrirgBl3NsZlc33Vrixw/SXhZForUJflien8P8O8RhrUslefpr6ojHYNJiRdLhtO+Gn580sgEbR/vPDWkeJ96pqLk7oo352ylZ43Vqiv8vRXn67AJqvXD5IavKADuEomewDmG5/nt7gR7V3OjUhrlEhs/i1kqO6Mrv11ex6YHiUGF52YnSZpNQJNHSRH/ZlBjcR7QFxGST1q8ktlnrV4f9NXJ/h/utf8njjOGVG0ZBpK8VfNlhkdveRp6mQOO5Gw/wBMn3LXoWuhsuyTx1s8LtlJuUlet61/+fuVGto5MPfudfHJG8fuvaWO99j0e1X1JSV6Mhxa2mXs3Vx4fWU01eCY45Y3uA1PJIPN02IBt02XNRNwaR9ptKSbJ+WCmlcXy4nTkOJJduVRuhJ1JLNy0PxWLga2y49svxFZVFJRf6arufseFVjsGGRyR4BnkfKx0Uk8rQ0CN2jmQw3Nsw0L362GgF7q5ZrDkPKm9Zh+JeNTtUciKuj/AH5lVWiYQQBAEAQBAEAQBAEAQBAEAQBAEAQBAEAQBAEBIYNg8mMvc2kygMGZ8jzljibzZnu6BfQAXJ6AVHUqxpxypE1GhOtJRgr2TLcDoabWqrJph2YYNzJP+5KdB+kn2KhLxJXf8Ym7S/Dlok/+dy/f0JvDad7W7ps/h8ULBY75ntIW/wAQnntE39DQqkrTXq6l0NFeG+HWPXXne93stfNmHiddTudmx+vmq3j9yC72i/VPLZgH8gcF3CwVZ65aiOp49QoLJs1P/XRepGSbW72/yKlgg/8AscN8ze8PkGRv6WhXqdgpR1vWYto8ZtVbU5XLctX8bf3ITEcRmxR+fEpZJXdBe4vt7r/lHsCuRioq5K4y3JvaYzHFhDmEgg3BGhB6wegr6fE2ifg2wqMoZiW51TALBtQ3dHAfwzAiVp9zvgq1SyUp7UXLP4hXoO+Emv7yMxldQYh+fd6Rx6xvmDxFpW+D1RqeHSX5Heb1m/Eslqqxv81q9v4JuBlYyK1I6Gupm2uwZauNvvjP7SK3uaqjVai/mjR+J4ZbttyfJ89j6kLLSUOI/mbNRyc12Xngv03jcRIz4OdbqVqn4jJfnV5QtP4be2jK/wAn67P4I3EdmJqON01O6KeFti6SF+bICbDdI3WkYdRzttrzrQpWqnU1J6zz1psNezu6pG4hFYKYQBAEAQBAEAQBAEAQBAEAQBAEAQBAEAQBAEAQFhwHG4aWnkpsUjmLHyNlzwua192tyhr2uaQ5ouSNRYk891TtVlda5p3XGl4d4i7HJyUU/wBT3l2nioARs5AWP0/bzlk0jfZGzJucZ/is4+0KOl4fCLvnrLNr8ctFdZK1Ly/2QOI4lNirs+JyySu1sXuLrX7N/wAo9gV6MYx1JXGM5t7TFXRyEAQBAEAQH3BK6ncH07nNcOZzSWuHucNQjV+pn1NrYWCLbGaWzcaZFVt0F5W2lAHQJ2Wk+YuVWpYqU/lcy/ZvE7RZ/wAkv7+hmQ7R0dK2U0tLVZpopIXMdUMMbRILGx3LM6xs4Xtq0KvTsDhNSUthctfjlS00fhTiv7+93QqC0jDCAIAgCAIAgCAIAgCAIAgCAIAgBNudAbQxD0Xb0wbfXL321u7vb+6GWu6PL2mt1v0kEcxFqUbVfVyflsLToLI8zV6ulUIDYPor2EZtXu0uKF4hj/ZtynKXSEXJv1NBabdJcOgEGraa7p3KO0sUaSlrZTcewp+B1M1NVfmieW35sw52uA6A5pa74qxCanFSRDOOS7jAXRySmzOCv2hq4aan0MjrF3PkaNXu+DQfebDpXFSahFyZ3ThlSuLR6VNiGbJyQvwzOYJRl5RzFkjRqL/xDUe53RYKGzV3UTT2ktako60UNWSuEBtB3outgu+jn35k3xk6Mlr7ll7WTXrzacypYr/tyfls9y18FZHmavV0qhAX30V7Ds2sfNJiecQRcmzTlL5HDmzdAaLE/wAzei4VW013TSUdpYo0lLWyq7SYO7AKuamqNTE6wPNmabFjvi0gqenNTipIinHJlcRi7OCQ2fwl+O1UNNS6OlcG358o53OI6crQTb2Lmc1CLkzqEcp3Fv8ASpsKzZMwSYXnMMgyOzHMWyNF73/jFzboLXdBAFezV3UvUtpNWpKOtFAVorhAbQo/RdvjBjVHPvtzN3Y3oyWuIi3tObrfocQOYG9J2q6rk/LYWlQWR5mrwb8yulUIC8+izYpu1k0rsRzb3hABynKXvdezQ7oAAJNv4etVrTXdNJLayejTUtbK7tXgbtnKyamlJOR3Jcf32OF2O99iL26QR0KalUy4qRHUjkyuIhdnAQBAEAQBAEAQBAWT0dYL+PYlTxSC7Gu3WTqyR62PsJyt/Uoa88im2S0Y5Ujp9zQ8EOFwdCOtYxfOU9rcG4P11RTa5Y3nJ7WO5TNenkkX9oK26U8uCkZ9WOTIiCbKQjOpdhME4P4fTwOFnhmaT+d/Kf4E2HsAWLWnlzbNKEblcaz9PmCbjLT1kQ0kG4v/AJm3cw+8tzj9AVyxT1OJBaI/M1MrxUNw+gLBb75rZR1QR/0dIfti/sKoW2eyH7luzx1Xl89JOB/j+G1EcYvIwbrH1549QB7XDM39Sq2eeRUTJpxyo3HMQN+ZbJnE9sLgvCDEKeB4uwvzSdWRnKcD7DbL+oKKtPIg2SUo5UjqW1+dYpoHLO2+CcHq+op2izGvzR9W5v5TAPcDl97StujPLgmZ9WOTIgibc6kIzp/0c4J+AYbTxPFnubuknXnk5RB/lBDfc0LGrzy6jZowjkxuNf8Ap9wTKaetiHPeCT+roz9wX/lVqxT2w/chtEdV5qBXyobb9AWC7pJUVko0YBBH73WdIfgNzF/4iqNtnqUf3LdnjqvNkbfYJwgw6ogYLvy54/52cpo+JGX3OKp0Z5E0yeccqNxy4DfmW0ZpM7H4N+P11PTEXa94z/yNu5/u5LSPeQo6s8iDkSUo5UjqpoyizeZYhoHL3pBwTg/iNRCwWYXbpH1ZJNQB7GnM39C2qE8ummUKscmRXVKRHTPovwT8DwyBrxZ8g3aToOaSxAPtDcjf0rHtE8uo2aNOOTFIpnp8wTM2nrYRq07hJ7jd0ZPsBzj9YVixT1uBFaI3q80ytAphAEAQBAEAQBAEBe/RdtLT7KmpmrGvknkEcUMbG8pwJJdyzyWgnc+m+nMVVtNOVS5LYWKEox/U3/idUaKCWWJhe6ON7wwGxeWtJDQegm1visuKvaRbew579J+P0u1ElNVYSXB7o3RzRuFnRlhBZf8AddfO7UE/lHuWrZqcqacZFStKMrmit7NvhirKd2KuywtkY+Q5S7ksOa2UAk3tbTrU1S9xajtIqd2UrzpjZPaJm1FOaikjeyMvexue2ZwbpmsCba3FvYsepTdOWSy/GWUryi+lDaimrYq/DcTa+KaIMkheRmbM4BrwGkDkk3LNdNTqrNnpSTjUWwjqSjc4s0etIom+PRLtLTmKmw7DGyOkbC+aZ9srGOLgXN11cQ54FwLWtYlZlqpSvc3vL9OSuyUWvbDapmybYZK6N7opJNzc5mpjuCQ4t/eHJPNrp08ygpUnUbSO5SUdbObNoWRMq6j8KcHQ7o8xkAgZHG7RYi4sDb4LXp35KytpQndlaizejHaSm2UfU1GIte+UsZHDGxt3PzOJfqeS38sfOb66AqG0U5VEorYS0JRjfedDVU7oInvjZmc1jnBl7ZiASG36LnS6yktdxbOfPSdtFS7Wb1qsMu2XI+OWNwIc0NILDcclw5T9Qeke0DVs9OdO+MipWkpXNFTwTct8wfibssIkjMhsXcgOBcMoBJuARoOlTzvyXdtIYXZSvOm9kdpWbVQvno45GRiR0bS+wLw0N5YAOguSLc+ixqtN03czQjJSV6Kb6TdqKedlfhuLNfFI2NskDzymTODWvaAQLsOcFmuhsddbKxZ6Uk41I/uR1JK5xZolaZRN5+iPaWnjipcOw9r3ylks0z7ZWRm5NjfV51Y2405tVmWqnK9zewvUpK5JFy2x2obspFFNWRvfG+URvLLXjzBxD7HnHJt8fgoKVJ1G0iSUlFXs5v2pMLq2pOEPD4XSOfGQCBZ/KtYgEZS4t17K16V+QsraUKl2VqJ30Z7R02ystRVYqHueIgyJjG3L8zrvN/ytsGN1JGjja/MorRTlUSjEloyUdbOi92cYs4Yc2TNkvre18t/fpdZN2suHP3pM2lpdr2UlTQZmTtD45YnjlBujmnMOS5oOf28vmC1LPSnSbi9hTrSjJXopmGtjfPCMQNoTJGJDYm0eYZzYank30Gqsyvud20hhdlK86d2P2nj2qillw9j2xxymJpeAC/K1pzADmHKHP/TmWNVpOm7maEZKSvRVfSVtRTvbWYZjLXRudAJIZDdzHuAzMvlF2HdGW6Qcp16FNZ6UtVSO84qSWuLNBrUKAQBAEAQBAEAQBAfcMphc10RIc0hwI5wQbgj3EI1fqPqd2sneG+IevVHzlRfAp8J38We8r4FuZSkYQExh+1FZhkbYsPqpo423s1rrNGYkmw9pJPxUcqUJO9o7VSSVyZhYnicuLP3TEpHyPsG5nG5sL2F/ifFdRgoq5I+Sk5bTEXRyZuF4tNhDi/C5XxOIyksNiRcG1+q4HguZQjLVJHUZOOwycS2mq8Uj3PEqmaRlwcrnXFxzGy5jShF3pH11JNXNkSpDg+o3mMh0ZsQQQeojmKPWE7ie4b4h69UfOVF8CnwknxZ7yAJzalSkZ+ICXw7aeswyMRYdVTRxi5DWusBc3OnvKjlShJ3tHaqSSuTMTFMUmxd4kxOV8rw0NDnm5ygkgX6ruPiuowjFXRR8lJy2mGujkzMLxSbCHmTDJXxPLS0uYbHKSCRfquB4LmUIyV0kdRk47DLxHaesxOMxYjVTSRmxLXOuDY3GnvC5jShF3pH11JNXNkQpDg/QcuoQE/w3xD16o+cqL4FPhJPiz3kDI8ykukNySST1k85Uq1Ebd58oCWw3aWrwqPc8NqZo2XJytdYXPObKOVKEne0dqpJK5MxsUxabF3B+KSvlcBlBebkC5Nr9VyfFdRhGOqKPkpOW0wl0chAEAQBAS/B+XsS/TcsvOX2dfY9T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hwfl7Ev03JnL7OvsNHKf11yXcOD8vYl+m5M5fZ19ho5T+uuS7i+8dtR6pB8zlNgY7zAxPkOO2o9Ug+ZyYGO8YnyHHbUeqQfM5MDHeMT5DjtqPVIPmcmBjvGJ8hx21HqkHzOTAx3jE+Q47aj1SD5nJgY7xifIcdtR6pB8zkwMd4xPkOO2o9Ug+ZyYGO8YnyHHbUeqQfM5MDHeMT5DjtqPVIPmcmBjvGJ8hx21HqkHzOTAx3jE+Q47aj1SD5nJgY7xifIcdtR6pB8zkwMd4xPkOO2o9Ug+ZyYGO8YnyHHbUeqQfM5MDHeMT5DjtqPVIPmcmBjvGJ8hx21HqkHzOTAx3jE+Q47aj1SD5nJgY7xifIcdtR6pB8zkwMd4xPkOO2o9Ug+ZyYGO8YnyHHbUeqQfM5MDHeMT5DjtqPVIPmcmBjvGJ8hx21HqkHzOTAx3jE+Q47aj1SD5nJgY7xifIcdtR6pB8zkwMd4xPkOO2o9Ug+ZyYGO8YnyHHbUeqQfM5MDHeMT5DjtqPVIPmcmBjvGJ8hx21HqkHzOTAx3jE+Q47aj1SD5nJgY7xifIcdtR6pB8zkwMd4xPkOO2o9Ug+ZyYGO8YnyHHbUeqQfM5MDHeMT5DjtqPVIPmcmBjvGJ8hx21HqkHzOTAx3jE+R//2Q=="/>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8" name="AutoShape 12" descr="data:image/jpeg;base64,/9j/4AAQSkZJRgABAQAAAQABAAD/2wCEAAkGBhQGEBUSBxAUFRQTGBcUFxcUGR4YFxUXFxYYFRQeFRgXJykeFxkvGRUUHy8gIzM1LCwsFioxNTQqNSYrLSkBCQoKDgwOGg8PGjUkHiQxLDI0MTAvMio1LS8qLywvMS8wLiw0KSwsLCksKSwsLC81LywpLCovLCwsLCwsLCwsKf/AABEIALcBEwMBIgACEQEDEQH/xAAcAAEAAwEBAQEBAAAAAAAAAAAABQYHBAgDAQL/xABMEAABAwICBAkJBAYIBgMAAAABAAIDBBEFEgYhUZETFRciMVVhktIHFEFUcYGj0eEWMkKCI1JicnOUJDM0NUNEk7GDoaKks8ElU2P/xAAbAQEAAwEBAQEAAAAAAAAAAAAAAwQFAgEGB//EADgRAAEDAgIHBwIFAwUAAAAAAAABAgMEERJRBRMUITFS0RVBYZKhouGBkSIjMsHwM1NxBmKjsfH/2gAMAwEAAhEDEQA/APvyO0XXDPh+NOR2i64Z8PxrMOMXbG7vqnGLtjd31WjarJsGjedfL8mn8jtF1wz4fjTkdouuGfD8azDjF2xu76pxi7Y3d9UtVjBo3nXy/Jp/I7RdcM+H405HaLrhnw/Gsw4xdsbu+qcYu2N3fVLVYwaN518vyafyO0XXDPh+NOR2i64Z8PxrMOMXbG7vqnGLtjd31S1WMGjedfL8mn8jtF1wz4fjTkdouuGfD8azDjF2xu76pxi7Y3d9UtVjBo3nXy/Jp/I7RdcM+H405HaLrhnw/Gsw4xdsbu+qcYu2N3fVLVYwaN518vyafyO0XXDPh+NOR2i64Z8PxrMOMXbG7vqnGLtjd31S1WMGjedfL8mn8jtF1wz4fjTkdouuGfD8azDjF2xu76pxi7Y3d9UtVjBo3nXy/Jp/I7RdcM+H405HaLrhnw/Gsw4xdsbu+qcYu2N3fVLVYwaN518vyafyO0XXDPh+NOR2i64Z8PxrMOMXbG7vqnGLtjd31S1WMGjedfL8mn8jtF1wz4fjTkdouuGfD8azDjF2xu76pxi7Y3d9UtVjBo3nXy/Jp/I7RdcM+H405HaLrhnw/Gsw4xdsbu+qcYu2N3fVLVYwaN518vyafyO0XXDPh+NOR2i64Z8PxrMOMXbG7vqnGLtjd31S1WMGjedfL8mn8jtF1wz4fjTkdouuGfD8azDjF2xu76pxi7Y3d9UtVjBo3nXy/Jp/I7RdcM+H405HaLrhnw/Gsw4xdsbu+qcYu2N3fVLVYwaN518vyafyO0XXDPh+NOR2i64Z8PxrMOMXbG7vqnGLtjd31S1WMGjedfL8mn8jtF1wz4fjTkdouuGfD8azDjF2xu76pxi7Y3d9UtVjBo3nXy/Jp/I7RdcM+H40WYcYu2N3fVEtVjBo3nXy/JyIiLSMMIiIAiIgCIrBFo/TxwQy4lW8EZ2ukawQOks1sr4tbmuAveNy5VyJxPUS5X0U/wAUUPWbv5V/iX1i0fo5hdmJn30z/Eo3TMal3bvopNFTySuwxpdfAraKz/Zqk6z/AO2f4k+zVJ1n/wBs/wASj2uHmLXZVZ/aX7FYRTmO6PMwuGOaiqeGZI+SP+rMZa6NsbjqcTfVI1QanY9HpibwKMkbonKx6WVAiIuzgIiIAiIgCIiAIiIAiIgCIiAIiIAiIgCIiAIiIAiIgCIiAIiIArlU6K1WPUdC/CqaSVrYJGlzBcB3ndQbHtsQfeqatl0SoKirwykOHYmylaGSgscQC4+czc7X2WHuVWplWJqOTPqW6SBJ34HLbdx/8uZ7yc4j6hNuHzV10Jo6/ReB8T8GEuaQvzSgZhdrW2HZzb+9WDiau6/i7w+acTV3X8XeHzWZLVOlbhVDcp6CKB+PGi+Co79kQ/eOa7qCLcE45ruoItwX5xNXdfxd4fNOJq7r+LvD5qpvNL8r/b/yFQ8qtTLVU1KcRo20ruFqAI2iwIyQWdq7SR+VZstJ8qlNLS01KMRrG1TuFqCJGm4AyQWbq7QT+ZZst6k/op/O8+SrrbQ63pf994RFL0ei89fSuqqUNcxjnNLQ79IQxrHSOazpcxokZcjov0WBKsK5E4lRGqvAinxmO2cEXFxcWuOi42i4OvsX8rRsTlZiHB0WJuAi83peBkP+WlNLEc1//qcTZ47c3S3XQK6ifhsr4qxpa+NxY5p9BBsfb7VDDO2W6JxQt1VHJTIxXcHIiov+eh8ERFYKYREQBERAEREAREQBERAEREAREQBERAEREAREQBERAFZaXSqFsEMNfQiUwNcxr+Gcy4dI+XW1ot0yFVpFHJG2RLOS5LDPJC7HGtl8Cz/aak6sH8zJ4U+01J1YP5mTwqsIodkh5S52rWf3V+5Z/tNSdWD+Zk8Kfaak6sH8zJ4VWETZIeUdq1n91fuTmO6QsxSGOGiphCyN8kn9Y6QudI2Np1uAtqjaoNSOEYFLjZd5tkDYwC98j2xsZmNm3c42uSDYDWbHYVJjQzg/7TX0bR+y98p9wiYbrrHFCmG6IQ6qoqnLIjVcq99lUrauNHUPw7D6N8Dix/DVUrHA2IH6BgcPzRvHuK+2FUkVI9sWARedVDzYSzRiwOyGFxLRtL5LnV0NUvpPorLTMdNjGI0z5mgfoc93gD8LBqAtc80ADYs6rqmyNwM+59ForRrqadss6oirezeK792/JCuYxirsamMs7WtcWsaQwWbzGNjFh6NTQbdAX9Y1Tcf0oqItc9K0RzD0vgFmwy9pbqjcdmQ7VwL70Nc/DpBJSus5t+0EEWIcDqc0gkEHUQVRhmWJ+JD6Sv0eyqp9Sm63Dwt+xWkVpxPA48ZY6fA2ZJGgumphc2A1ufT31uj9JZ0s6RdvRVl9FFK2VuJp+bVFNJTSLHIllCIilK4REQBERAEREAREQBERAEREAREQBERAEREAREQBERAEREAREQE1o5jDKDhIcRDjBOGhxZYvjewkxyNB1OtmcC3VcPOsGynqrA4cNayTEK6MRzDNCY43yGRgAu4t1GMZiW2dru0j0XVHVp0Qp6atjeyphjkqcwMbZpHxsey2trCxzRwubXZx5wOrWLGjU08bvzHX+hsaP0jUwJqYnIiLn3KdUWGCoDn4BVNnLQS5jA+KYNtzjwb9b226chNh06lFexTpqho7K1zMLigmjIc10hqLtcNYIbJJY+8EKDe7OSXdJ179axZdXf8ALvbxPu6BapWLtNr9yp3n4iIoTQPpT1DqR7X07i1zSHNc02II6CCujF8Mbj0bqnDWBszAX1ELRYOaPvTQtHQPS9g+794ar24196CudhsrZaY2cw3F9Y2EEekEEgj0gqeCZ0LroZukdHsrYsK/qTgv87itIrFpDgsfBirwgZYXPEb4ibmCUguDWk/fjIa4tPSLWPoJrq+jjkbI3E0/M5oXwPWORLKgREUhEEREAREQBERAEREAREQBERAEREAREQBERAEREAREQBF/ccZmcGxAlziAABckk2AAHSb+hSmKaJ1eDDNXU0jWDUXgB7AfSC9l2tO0E3C5VyItlPURVS5GMgdIHOja4htsxAJDb9GY+j3r5q54PVyaO0EbqGR0ctVK6QuY4g8FCDFGDbpaZHT6jqOQL46Z1LTDA2pii86kBnkexjY3CN4tC14js1ziLyEkXs5vaqzalHSrGiGjJo90dK2pVyWXu7yIodLKvDGhtJVzNYPwZyWW/cddtuyyndJo+DnGZrWvMUDpWtAaBM6FjpbNbqbzjrA1A3UToTQjEK6ISsztZnmLAL8JwMbpg23puWBtu1feukfLK91dfhC5xfm1HOSc9weg3vqVLSKtRUaibzd/0zG5XPkvuta38y/c+KLpp8Lmq9dNBK/91jnf7BdkWidXLrFJMBtewsaPa59gFlWPsXSsb+pUT6kUilH4Kyk/vOtpYtrQ/hn92nD7H2kL4mfD49Rqqp3aymYB/wBcoKmbTyu4NM+TS1HGtnSJ9N//AFc7dF4BjEnmNXl4KpNrk2McjWu4OSM/r9Lcv4g7L6QRS6qDzaRzGua7K5zczfuusSLtvrsbXHtVoZPQsIdHW1AI1j+jDMCNYsRN0qO0uxKDF5+FwwSXc0GUva1nCS/ie1jHODc3SRfpufStShbJHdr03HyOnJqaoe2WByKvfuVPrvINFdtINF6dpniwprmTUQdmzOzNqGRACZwv9x45zrDmloPQRrpKvRStlS7TEnp5KdyNkSyqiL9FCIilIAiIgCIiAIiIAiIgCIiAIiIAiIgCIiAIiIAiIgJ/RLHYcCc91XFJne3KyaJzeEgv94xteMpcRqvcEDoIvdTmGQHNn0Vrw55/AHGnnPZkeQ2T2Mc5URFUnpWSrdeJp0Wk5qRFayytXiipx/cumJVkr6lh0jjeTHla6NzRCSwOLiAABa+Z2u34rr+MZwePSWaSehrW8JK4uMVUOBIv0NZICYiALAXLdQGpQ+H6XVOHtEfCcJEP8KcCWP8AK198ntbYqRixqjxH+2QyUr/1oDwsXvikIe0exx9ippTzwKro95rv0hQ17GsqEVluFuCfT4IyWgqtEZmSzxSROa4OY/WGut+rIw5XAjUcp1gqQq9P55HufQRwU7nlznOijBkJcbuPCy5njWfwkKZw2mqaZpOjdS2ojOtzIHZ7j/8ASlkGY+9hHao+d9LiBIxSj4J/QX0h4Mg/tQPvGfY3IutrYq/nMspEuiJkaq0cqPauS2X6kFUaTVdX/aKyod+9K8/+1wTVDqk3nc5x/aJd/urDJoZ53/cdTFPsjd+gm7khyvP7jivjDoNVu11cPm7QbF9SRA3ttwli/wDKCrzZYlS6KljDkpp2PwOat8rEAitMeBUdB/baiSod+rTt4OP3zTDMfcz3qXwuSaW50YoY4Wt6ZWtzub2uqZ7iP3Fqrvro27m7zRh0JVPTE9EYmbt3yVmh0Pqq5ok4Hg4j/izkQx+50ls35bruj0fpKH+8Kp87v1KVuVnvmmF+6w+1dtc6CNxfj2IGaT0tp7zv9hmeRGPcXexcDtLW05tgVHGw9AfN/SJSfRYPAiafYy/ao9ZUy/pTChPqNG039R6yOyTcn3+SQk0jL63ztkYGZ13R3zB7S0Mka4n72Zua+rpcdSrukmEjBal8cJLozaSJx/HFIM8R9uUgHtB2Kx6YSF9Y8SuzOjEcT3frSRRMjlOr9trly4hDxzQXH9bRH3uppXa+5M4H2TnYqtFLglVq8FNbTVIk1IyoY2ytRN3gvTqVJERbp8QEREAREQBERAEREAREQBERAEREAREQBERAEREARF34PgsmNvLabKGsGZ8jzljjbe13u9AvqAFyTqAJXiqiJdT1rVctk4nAitLNH6Kl11VZLLb8MEOS/skmOoduW/YpnDqZzW58Bw+KFg/zFRaS3bw1RaFp/caCqT66JP0718DXj0NUuTE9MCZuW3yVPCtGarEgJKKF4YNfCuIjjb/xXkNB9hurjTYi2jAbpPVx1wGrg2xmVw7BWPLHN/KXBR+JYhAXZsdxCSqkH4ae7wOzhprNaP3GuCjZNMvNf7kpYYdj3jh5u/KMjT+60KF2vnS2FETxLMaUNEuJZFe5OX8KffoSDsDfihdLh1O6Kn9DpngRt9s0mVp/39q/XaOS1evD5IqrKLHzeQSvaB6MmqS3aBbtVTxDFJcWdnxGaSV22RxcR7L9A7AudrywgtJBGsEdI9h9C8TRqW3u3lhf9SzYkwsTD43VfuXfBMUhwrMzEaQOf0CTU58R/gzXid7HAe1fLGMLn0mINJiAq7fdhlPASN7GQvPBH2Rk+xRcGm1RYNxLJVMGoCpbncB+zKCJW+5y7I8QocS+9wtI47f6RDvFpWD3PXDYJ6dbsRF/n3PZayh0h/WVzHf5un8+iFbraCTDXmOujfG8dLZGlrtzta6dHa1mG1cE1aCY4pWSOAFyQ1wdqB6ejo9KukDKtkVqR0VdTN/C21VG0dsbv0kPts0qHloqLE/vNkpH7Y7zQ37WPIkZ7nO9inbXMX8MiWKcmhJkTHTuSRvh0PpLTU8zi+TFICHEuJMdRnJJubt4Pp9/vXPVaQQYXG+PAs8j5WujfPK0NAjcLPbDFc2uNRe83t0BvSuHEdE5aGN00D4p4W2zSQvzZQTYcIx1pI9ZA5zba+lQi6hpIUXG3eR1elq17Vhl/DmlrBERXzFCIiAIiIAiIgCIiAIiIAiIgCIiAIi0+v8AJF5ng3nV3+dNaJ3s/CIyLuZl9Dmt519oI2WjfI1lr9501iu4GYIiKQ5CLQPJb5OmaZcLLiZeIY/0bchsXSEX6djQQbekuHouDTsewd+j9TLT1X3onFt+jMOlrh2FpDveo0karlanFDpWKiYjgVgwPHoaOnfT4lFKWvkbLnhc1rrtaWAPDwQ5uskdFiT03VfUpozgTtJquKmpzYyOsT05WjW93uaCf+SSta5qo/gdwyviej41sqEnJpZHh4/+Apyx5/xqgsmeP4bMojjP7VidhCg8RxWbF3Z8RmkldtkcXEey/QOwK4eVLQBmhkkT8NzGCUZeeblsjRrBPaOcPYfQAqIo4GRo28aElTPNK+8rrqERae7yRZcG86Jf53k84yfh4O2bJl/Wyc6/TfUpHyNZa/eQNYruBmCIikOQivnkt8nzdM3yyYlmEEQy8w2L5HDUAdgGs+0ei6q2kmBu0bq5aao1mJ1gejM062O97SD71GkjVcrU4odKxUTEcEE7qZwfA5zXN1hzSQ4ewjWFPRabyy6sYjiqh0Xmb+lt2Tx2k7xI7FXVIaP4K/SKqipqX70rg2/TlHS5x7A0E+5JGMcn40O4pZI3XjVUXwJ6HSijpGyebUtReWKSFzXTsLAJGkav0eZ1jlcL21tCqKv/AJUvJ2zQwwyYYXmGQZHZzctkaL9OrU4XNvQWn0WVAUcDY0bePgpJVTzTPvMt1QIi0+j8kXnGDGqJf505vDsZ+HgwMwZl9LiznX2kDbeR8jWWxEDWK7gZgiIpDkIrz5LdAm6ZzSOxDMIIQL5TYve6+VoPoAALj7tqrmlej7tF6yWmlN+DdzXfrMIzMPdIv23UaSNVys7zpWKjcREoiKQ5CIiAIiIAiIgCIiAsnk8wH7R4jBFILsDuEk2ZI+cQewnK38y9PPYJAQ8AgixB6CD03XnfyX6V0+h5nmrGvkneI4oo2DW4Elz7uOpouI+3sK3/ABOtOHwSSxszmNj3hgNi4taXZQddr2ssqsxK9C7BZGnl3S3Azo3Wz056I3nLf0sPOjPcLVEK7eU7SOm0tkgqsLJD3RmOaNws5hYbsJP3XXD3C4PQ30KtaOvijq4HYobQtkY6Q2J5rTmIsNZva3vWgxy4Lqm8quRMVkPSegeAfZvD4IXCz8ueT+I/nPv7Ccvsas08vWj/AAEsNZCNUg4GT95vOjJ7S3MPyBaholpQzS6A1FLG9jM7mNz2u4NsM1he2u4t2Ki+U/S+nr4qzDsSa6KaIMkheec2VwDZG2LRzHEFzderX0rMhV6TX+5ckRuCxiC2HyB4Dcz1ko6LQR/8nyn/AMY3rH1u3km0rg4Knw7DmPe8RPmmktlYxxdmcNetxu8NuNWoayr1Uq6uyFaBExbyy+UrR/7RYbNGwXewcNHtzx3dYdpbmb+ZeY16i0w0xZoa2KStic6KSTg3OZa8ZylzTl/EOad3p6F5tx9sTKqbitwdDwjjGQCOYTduo2OoG3uUVEq4VReBJUIl7ndoNgP2kxCCB4uwuzSfw2c9+8DL+ZepS24sRqXnLyZaU0+hz56ivD3yljY4o2DW7M4ufzjzWjmR9OvXqBXoWrqnU8L5GMzOaxzwy+suDSct/aLXUNZiV6ZHdPZGnmDTbAfs1Xz07RZrXZmfw389m4ED2tUGrz5TdJ6bTE09Vh2ZsuR0csbxzm5SHRm45rhzn6xuCqeC8F5zDxkbQ8IwyGxPMDgX6hrOq41LQjVcCK7iVXomLcekfJxgH2dw2CNws9zeFk255OcQe0DK38qoHl7wDK6CsiHT+gk9ou+I7uEHuC0jRDSxmmEL56ON7I2yOjbntd4aGkusOgXda3Yqb5TdL6epZWYbijXRyNjbLBIRmZI4NbKwCwuw5gWa9XTrHQsyJXpNe2/vLj0bq7GFLW/IJgHCyTVko1MAhj/edZ0hHaG5B+crJFuPkj0rp4YqfD6Bj3yubLNM+2VjHXLrG+txtkbq1dGtX6pV1a2K0KJi3lx0/wBH/tLh08LRd+XhI9vCM5zbe2xb+ZeXV6k0x0ubobFHNVxOfG+QRvLCLsu1zg7Kfvfdta46fcvN+lHAmsnOEvDoXSOfGQCBlfz7WcARbMW/lUFEq2VF4ElQiXufXQ/A/tHXQU/4ZHjP/DbzpP8Apa7evVTWhgs0WA1AbF5u8mmk1PohNNU4kHOeI8kTGC5cXOu/Wea2wYNZ/W1XXorzlxh4QMObJmyX15st8t9t9V1FWKquTI7p7I08y+UDAPs3iM8LBZmbhI9mSTnNA9ly38qrqvnlM0rptNGU1RQ5mTtDopYnjnBupzCHDmubcv7ed0BUzDGxvnjFe7LEXsEhsTZmYZzYazzb9C0I1XAmLiVXomLcej/JdgPEGGQteLPlHDv/AHpACAe0MyN9ypnl8wDM2CtiGsHgJPYbviO/OPzBaBofpbHphFJLQRvZHHIYml9gX2a1xIaPujnDUqr5SdL6d7arDcXa6MuhEkMn3mPeBnYDYXYeEZl9I1HWFlxq/XXtv7y69G6uxgiIi2TPCIiAIiIAileIH7H9wpxA/Y/uFVNsh5vRTX7FreT3N6kUileIH7H9wpxA/Y/uFNsh5vRR2LW8nub1I2KUwODoiQ5pDgR0gg3BHbdTf28xA/5+o/1CubiB+x/cKcQP2P7hXK1cC8V9F6HqaGrk4M9zepFIpXiB+x/cKcQP2P7hXW2Q83op52LW8nub1P6oNLazC4xFQVc0cbb2ax5DRckmwHaSfeuLEcUlxh/CYjK+R9g3M85jYXsLn0ayuviB+x/cKcQP2P7hXO106Le/ovQ97GruGD3N6kUuzDMYmwVxfhkz4nEZS6MlpIuDYkei4G5dPED9j+4U4gfsf3CvVrIF4r6Kedi1vJ7m9RiOlNXi7ODxGqmlZcHK95cLjoNj6VFKV4gfsf3CnED9j+4USrgTgvooXQtcvFnub1IxjzGQWGxBuDsI1hTn29xD1+p/1CubiB+x/cKcQP2P7hXi1cC8V9F6HqaGrk4M9zepFk5ulfileIH7H9wpxA/Y/uFdbZDn6Kedi1vJ7m9T9w/SurwmMR4fVzRsBJDWPLWgk3Oodq5MTxebGXh+JzPleBlDnnMQ0EkC59Fyd66uIH7H9wpxA/Y/uFc7XBe9/Reh72NXcnub1IpdeG4tNgzy/DZnxPILS5hynKSCRcei4G5dXED9j+4U4gfsf3CvVrIF7/RTzsWt5Pc3qfuIaV1eKxmPEKuaRhsS17y5pINxqPaolSvED9j+4U4gfsf3CiVcCcF9FC6Grl4s9zepFg26FO/b3EPX6n/UK5uIH7H9wpxA/Y/uFeLVwLxX0XoepoauTgz3N6kY95kJLzckkk7SdZX8qV4gfsf3CnED9j+4V1tkOfop52LW8nub1GHaU1eEM4PDqqaJlycrHlouek2HpXNieMTY04PxOZ8rgModIcxAuTYE+i5O9dPED9j+4U4gfsf3Cudrgve/ovQ97GruGD3N6kUileIH7H9wpxA/Y/uFdbZDzeinnYtbye5vUikUrxA/Y/uFOIH7H9wptkPN6KOxa3k9zepFIpXiB+x/cKJtkPN6KOxa3k9zepe+X2q9Vg3v+acvtV6rBvf80Rd7PFkZmtfmOX2q9Vg3v+acvtV6rBvf80RNniyGtfmOX2q9Vg3v+acvtV6rBvf80RNniyGtfmOX2q9Vg3v+acvtV6rBvf8ANETZ4shrX5jl9qvVYN7/AJpy+1XqsG9/zRE2eLIa1+Y5far1WDe/5py+1XqsG9/zRE2eLIa1+Y5far1WDe/5py+1XqsG9/zRE2eLIa1+Y5far1WDe/5py+1XqsG9/wA0RNniyGtfmOX2q9Vg3v8AmnL7Veqwb3/NETZ4shrX5jl9qvVYN7/mnL7Veqwb3/NETZ4shrX5jl9qvVYN7/mnL7Veqwb3/NETZ4shrX5jl9qvVYN7/mnL7Veqwb3/ADRE2eLIa1+Y5far1WDe/wCacvtV6rBvf80RNniyGtfmOX2q9Vg3v+acvtV6rBvf80RNniyGtfmOX2q9Vg3v+acvtV6rBvf80RNniyGtfmOX2q9Vg3v+acvtV6rBvf8ANETZ4shrX5jl9qvVYN7/AJpy+1XqsG9/zRE2eLIa1+Y5far1WDe/5oiJs8WQ1r8z/9k="/>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0" name="AutoShape 14" descr="data:image/jpeg;base64,/9j/4AAQSkZJRgABAQAAAQABAAD/2wCEAAkGBhIREBISBxAUFRAWGBoUFhgUDRoXGhUXGBcVGBYXEhQYJyYeFxojGRUWIC8gIyopLCwsFR4xNTAqNScrLSoBCQoKDgwOGg8PGjUlHyQyLDI0MTAsKywtNi8qLi0vLCktLSw1LC0vLCwtKiwsLCw1LDQpLSwxLCwsKSwsLCwsLP/AABEIALcBEwMBIgACEQEDEQH/xAAcAAEAAgMBAQEAAAAAAAAAAAAABQYBBAcIAwL/xABMEAABAwICAwwHBAcFCAMAAAABAAIDBBEFEgYhURMVFzFBVWFxkZLR0gcUIlSBk6MWMkKCIzRSYnJzpTVDlKGxJCUzRFOis8Jjg5X/xAAbAQEAAwEBAQEAAAAAAAAAAAAAAwQFAgEGB//EADgRAAEDAgIGCAQGAgMAAAAAAAABAgMEERJRBRMUITFSFUGSoaKx0eFhgZHwIzIzU3HBBiJCYqP/2gAMAwEAAhEDEQA/APvwO0HPDPpeZOB2g54Z9LzLmG+LtjexN8XbG9i0MNXn5E2DRnO7s+50/gdoOeGfS8ycDtBzwz6XmXMN8XbG9ib4u2N7Ew1efkMGjOd3Z9zp/A7Qc8M+l5k4HaDnhn0vMuYb4u2N7E3xdsb2Jhq8/IYNGc7uz7nT+B2g54Z9LzJwO0HPDPpeZcw3xdsb2Jvi7Y3sTDV5+QwaM53dn3On8DtBzwz6XmTgdoOeGfS8y5hvi7Y3sTfF2xvYmGrz8hg0Zzu7PudP4HaDnhn0vMnA7Qc8M+l5lzDfF2xvYm+LtjexMNXn5DBoznd2fc6fwO0HPDPpeZOB2g54Z9LzLmG+LtjexN8XbG9iYavPyGDRnO7s+50/gdoOeGfS8ycDtBzwz6XmXMN8XbG9ib4u2N7Ew1efkMGjOd3Z9zp/A7Qc8M+l5k4HaDnhn0vMuYb4u2N7E3xdsb2Jhq8/IYNGc7uz7nT+B2g54Z9LzJwO0HPDPpeZcw3xdsb2Jvi7Y3sTDV5+QwaM53dn3On8DtBzwz6XmTgdoOeGfS8y5hvi7Y3sTfF2xvYmGrz8hg0Zzu7PudP4HaDnhn0vMnA7Qc8M+l5lzDfF2xvYm+LtjexMNXn5DBoznd2fc6fwO0HPDPpeZOB2g54Z9LzLmG+LtjexN8XbG9iYavPyGDRnO7s+50/gdoOeGfS8ycDtBzwz6XmXMN8XbG9ib4u2N7Ew1efkMGjOd3Z9zp/A7Qc8M+l5k4HaDnhn0vMuYb4u2N7E3xdsb2Jhq8/IYNGc7uz7nT+B2g54Z9LzJwO0HPDPpeZcw3xdsb2Jvi7Y3sTDV5+QwaM53dn3On8DtBzwz6XmTgdoOeGfS8y5hvi7Y3sTfF2xvYmGrz8hg0Zzu7PudP4HaDnhn0vMi5hvi7Y3sRMNXn5DBoznd2fc1ERFpmGEREAREQBEVhh0ephBBLiVduTpmue1gonyWa2WSLW5pA44yuVcicT1EuV5FYN56DnQ/wD5cvmX1i0foXC7MU7cMkH/ALKN0zGpd275KTRU8krsMaXX4FaRWj7M0XOn9Nk8yfZmi50/psnmUe2Q8xa6KrP2l+hV0U5juj0cEMU1FUiaOR74/wBXdGWujbG46nE31SBQanY9HpibwKMkbonKx6WVAiIuzgIiIAiIgCIiAIiIAiIgCIiAIiIAiIgCIiAIiIAiIgCIiAIiIArlVaLVdVR4c/CqaSVjYZGksbcB3rdSbHpsR2qmrs2iNBVSYZQnDcTZStDJAWOIGY+sz+1r6LD4KrUyrE1HJn6lukhSZ+By23cd/wDVznnB1ifuE/cHirroTS4jQwPifg265pC/NKwXF2sbYcer2b/Eqw7y4hz/ABd4eKby4hz/ABd4eKzZap0rcKoblNQRQPx6xF+Co/8ApEMb84hzBF3B4JvziHMEXcHgs7y4hz/F3h4pvLiHP8XeHiqe/wC7Gl+F/wBf/Qp/pUqZpKajOI0jaV+6zgMaLAjJT2d8SSPyrmy6V6VaaaOmoxiNW2qfus5D2m4AyU9m6thBP5lzVb1J+in31nyVdbaHW7r2794RFL0ei88tK6qpQ1zGuc0tD/0hDGsc97Y+NzWiRlyOK97WuVYVyJxKiNVeBFPjItnBFxcXFrjiuNouDr6F+V0bE5I5dyosScBD6vTbjIf+XlNNCc1/+k4mzx05uMa6BXUT4ZHxVbS2Rji1zTyEaj19ahhnbLdE4oW6qjkpkaruDkRUX+fQ+CIisFMIiIAiIgCIiAIiIAiIgCIiAIiIAiIgCIiAIiIAiIgCstLpVAKeCGvoRKYWuY1/rb47h0j5NbQCOOQqtIo5I2yJZyXJYZ5IXY41svwLP9paLmz+oyeVPtLRc2f1GTyqsIodkh5S50rWfur9Sz/aWi5s/qMnlT7S0XNn9Rk8qrCJskPKOlaz91fqTmO6QxzwxQ0VMIY43vk/WHSFzpBG063AW1RhQakcIwKWpz+rZAxgBe+SVsbGZiQ3M93KSDYC5NjsUmNDQP1mvo2j92aSU/BsbD/quscUKYbohDqqmqcsiNVyr12VStq40lQ+HD6F9O4sk3aolYQbED/Z2Bw+Mbh+Ur7YVSQxvZFo/F61VPNhLNTtIB2QU7i5o2l8lzq4mqX0n0VlYx02MYhTPqGgfot3u8AfgY3UBa/3QAONZ1XVNkbgZ9T6PRWjXU07ZZ1RFW9m8V37t+SFcxnFXVMxlna1ri1jSGNs32GNZqbyam8XEv1jVN63Sioi11FO0RzjlfALCKbpyao3HZuZ2rQX3oa58MgkpXWeOgEEEWIc06nNIJBB1EFUYZlifiQ+jr9HsqqfUputw+Fv6K0itOJYHHUsdPgbMkjQXTUwubAcctLfW5nKWay3ku3iqy+iilbK3E0/NqimkppFjkSyhERSlcIiIAiIgCIiAIiIAiIgCIiAIiIAiIgCIiAIiIAiIgCIiAIiICa0cxiOLdYcRDjTzBocWAF0b2EmOVgNg7LmcC24uHu1g2U9V4HBC2OTEK6MRyjNCY4JJDIywu8s1GMAkts6xu12y6o6tOiFPSyxyMqYY5KzMDE2apkiY9ltbI3Mc0bpm12cdYOrWLGjU08bvxHIvyNjR+kamBNTE5ERc+CKbUWGB4c/AKps5aCXMY18Uobb2juTrF7bceQusOPUorqU66qbRytezCooJ2EOa6Q1N2uHE4NkksfiCFBvdcku4zr4tqxZdXf8O9vifd0C1SsXabX6lTrMIiKE0D6U9Q6N7X07i17SHNc02II4iCtnF8MbVxvqcNYGzsBfUQtFg5o+9PA0cQ5XsH3fvDVe2kvvQVz4ZWS0xs9huLi42EOHKCCQRyglTwTOhddDN0jo9lbFhX8ycF++orSKxaQ4LHuQq8IGWBz9zfGTcwSkFwa1x+/GQCWnjFrHkJrq+jjkbI3E0/M5oXwPWORLKgREUhEEREAREQBERAEREAREQBERAEREAREQBERAEREAREQBF+4oi5wbEC5xIAAFySdQAA4yTyKUxTROspgXV1NI1g1F4AewHlDpGXa0jYTdcq5EWynqIqpcjGQOcHOja4tbYuIaSG34sx5Pivmrng9XJR0EbqGR0c1TK6QuY8g7lCDGwG3G0yOm1HUcgXx0zqW7jTNqYovXHgzyPZC2NwjcLQskDLNc5wvISRezmdKrNqUdKsSIaMmj3R0ralXJZerrIih0rrIAG0lXM1g/BuxLLfy3Xbb4Kd0mjtOMzWtkMULpmtYGgTOiY6WzRqb7R1gcRuonQmhE1dCJWZ2szzFgF8+4xvlDLcuYsDbdK+9dJI6WR1dfdS5xfmFjnJOa4PEb31KlpFURUaibzd/xmNyufJfdwt95HxRbNPhc0n6tBK8fuwud/oFuRaJ1ruKkmA2vhLAOtz7AdqyrH2LpWN/M5E+ZFIpR+Csj/tOtpYtrRPu7+5Th9j1kL4mfDhqNVVO6WYewD/vlB/yUzaeV3BpnyaWo41s6RPlv8rm7ovAKmT1GrtuNQbXJsY5Gh2SWI/tjW3L+IOy8oIpdVBkkexrg4NcW5m3s6xIzNvrsbXHWrSybDwQ6OtqARrH+7RcEcRBEuoqN0uxKnqJ91wwSZnNG6l8bWbpL+KRrGOcG5uMi/Hc8thqULZGXa9Nx8jpyamqHtlgcir17lT57yDRXXSDRenBqIsKa5lRSAl2aQuFQyMATPAP3HjW6w1FoPERrpSvRStlS7TEnp5IHI2RLXRF+ShERSkAREQBERAEREAREQBERAEREAREQBERAEREAREQFg0Sx2GldI6rik3RzcrJontzwX+86NjxlLiNV7ggXsRe6m8MgObPorXtc8/g3Q00x6DG8hsnU1zlREVSelZKt14mnRaTmpEVrLK1eKKn2pdMSrJjUxnSON5LMrXRujEJLA4uLQABa93a7fiJX4xnB462aSehrW7rI4uMdU3cSL8TY5ReIgCwFyzUBqUPh+l9VC0R7pukI/up2CaP8rX3ydbSCpGLGqGb9chkpX/tQHdovjDIQ9o6nu6lTSnngVXR7zXfpChr2NZUIrLcLcPp7fMjJaCrw+aOWeKSJ7XBzH6w11v2JWnK4EavZOsEqQq9P6gvc+gjgp3OcXOdFADIS4kk7rLmeNZ/CQprDaaqY1x0bqW1ER1uZA/Pcf/LRyDMfiwjpUfO+klJGK0e5ScRfSHcyD+/TvvGepuRdbWxV/GZZSJdETIxVo5Ue1clsvzIGo0mrJP1isqHfxVUh/wArrQmnc/8A47nOP7zi7/VWGTQzdNeB1MU+yNx3CbqEchyvP8D3L4w6DVp11cPq7AbF9U4QN+G6WL/ygq82WJUuioYclNOx+BzVvlZSARWmPAqGL9dqJKh/7NOzcmfGeUZj8I/ipfC5JnXOjFDHC1vHK2PO5vS+rnuI/gWKu+ujbubvNGHQlU9MT0RiZuW3uVmh0Pq5WiTcdzhP95O8Qx/B8ls35brfj0foov7Qqnzu/YpY8rfjUTC/djPWtyudThxfj2IGaXlbTk1D+p07yIx8C/qWg7S1rDbAqONjuIPm/wBplJ5LB4ETT1M+Kj1lTL+VMKE+o0bTfqPWRck3J9fckZNJCa41ccYAJu5mfMHtLQyRr3H72dua+rjcdSrmkmEimqXxwkuiNpIXH8cTxmjd15SAekFWPTCUmskErsz2COJ7tXtSRxMZI422va5auIQ+s0Fx/wAajPxdTSO1/LmdfqnOxVaKXBKrV4Ka2mqRJqRlQxtlaibvgvV8vUqSIi3T4gIiIAiIgCIiAIiIAiIgCIiAIiIAiIgCIiAIiIAiLfwfBZKl5bTZQ1ozSPe7KyNt7ZpHcgvqAFyTqAJXiqiJdT1rVctk4mgitLNH6FmuqrJZbfhgpMl+qWY6h05CehTOHUzg3PgOHxQxj/mKgiS3Tu9RaJp/gaCqT66JPy7/AODXj0NVOTE9MCZuW3uVTCtGauYCSiheIxr3VxEUbendnlrR8DdXCmxFsbQ3SerjrgNW5sgMrh0CueWOb+UvCj8SxCnLs2O4hJVSD8NPd4HRu81mtH8DXBRsmmeT+xKWGHY949Yl688oyNP8LGqF2vnS2FET4liNKGiXEsivcnLuT6+hIuwR85dLh1M6Kl5HTTgRt655MjT/AK9awdHZpNeHyRVWUWPq9QJXNA5Nz1SWG0NI2FVTEMUmqHZ8RmklftkkLiOq/EOgLXa8ggsJBGsEHWOo8i8TRqW3u3llf8lmxJhYmH43VfqXfBMUggzsxGkDpOISWDnxH+RLeJ1tjgOtfLGMLqK0g0mICrA+7DK/cJG9EcDzuR6o3HqUXBpvU2DcSyVUY1AVLM7gP3ZhaVvwctyOvw+f7260jztHrEPaLSsHweuGwz063YiL9/U9lrKHSH6yuY7+bp9/JCt1tBLC8x10b45BxtkYWnsdrWzo7Wxw1dPNWgmKOVkjg0XNmuB1A8fFxcqukLKwRWpHR11IPwty1TGjpid+kh67MKh5aKgn+8ySkk2xkzxX6Y3kSM+DndSnbWsX/WRLFOTQkyJjp3JInwXf9D6S01K5xfJikBBJcTuFTnJJuSWbnx/H4rXqtIYII5I8CD5JJGujfPLGGgRuFnshhu62Yai9xJtxBvGtHEdE5oo3TQPingbbNJDLmy3IA3SN1pI9ZA9poGvjUIuoaSG+Nu8jq9LVr2rDL/rmlrBERXzFCIiAIiIAiIgCIiAIiIAiIgCIiAIi6fX+iLc8GFVd/rrW7u9t9QjIu6PLyOa32r7Q4bLRvkay1+s6axXcDmCIikOQi6B6LfR0zEt2lxMvFOz9G3IbF0hF732NBBtylw5LhU7HsHfSVM1PVffjcW3tbMONrh0FpB+KjSRquVqcUOlYqJiNBWDA8ehjp5KfEopSx0glzQyta67Wloa8PBDmi5I4rEnjuq+pTRnAn1tXDTU5sZHWJtfK0a3ut0NBPYkrWuaqP4HcMr4no+NbKhJyaWRQj/cFPkf/ANWocyZ4/lMyiOM9NnHYQoPEcVmqHZ8RmklftkkLrdV+IdAVw9KWgDMNkifhuY08gy+27MWyNAuC794ax1O5AFRFHAyNG3jQkqZ5pX3lddQiLp7vRFbBvWrv9dy+sZL6tztfc8v7WT2r8d9SkfI1lr9ZA1iu4HMERFIchFfPRZ6PmYk+WTEswpoxl9g2L5HDUA7Y0az1t6VVtJMDfRVU1NUazG6wNrZmnWx1ulpB+KjSRquVqcUOlYqJiNCCdzHB8DnNeNYc1xaR1OGsKei03mdYYxHFVN4rzMtJboqGZZO8XDoVdUjo/gr6yqhpqX70jg29r5RxucRsDQT8EkYxyf7odxSyRuvGqovwJ2HSmijbL6tSVGaWJ8LmurWFgEjSNR3PM6xs4XtraFUVf/Sl6PGYaYJMMLzTvGR2c3LZGi+s/vC5tyFruSyoCjgbGjbx8FJKqeWZ95luqBEXT6T0RZ8GNUS/10t3djb6tzAuI8vK5zPavtIG28j5GstiIGsV3A5giIpDkIrz6LdAm4lNI7EMwpogM2U2L3uvlaHclgCT+Xaq5pVo+6hrJqaY3yO9l1vvMOtjvi0i/TdRpI1XKzrOlYqNxESiIpDkIiIAiIgCIiAIiICyejzAfXMRp4pBeMO3STVqyR+0QegkBv5l6eewEEPFwRYg8oPGCvPHov0rpsONRNWNfJUPDIoY2N1uBJL7uOpouI+noK79idaYYJZWMzujY54YHWLi1pOUHXa9rcSyqzEr0LsFkaeXdLcDNFW1FOeJjzkvysPtRnuFv+aiFdvSdpHS4hJT1WFkiR0ZZNG5lnMLDdhJ+664e4XB4mjiVa0dfC2rp3YobQNka6Q5SfZacxFhrN7W+K0GOXBdU3lVyJish6T0DwD1LD6eFws/Lnk/mP8AaffqJy9TQuaenrR/LLBWQjVINxk1fibdzCektzD/AOsLqGiWlDMQgNRSxvZHncxue13BtvasL21ki1+RUX0oaX00sVdh2JNdFPEGSQOIzNlcA14ylo9gkFzderWdazIVek1/qXJEbgscQXYfQHgOuorJRsgj/wAnyH/xjtXH13b0TaV0+5U2HYcx75BE6aZ+XK1ji67m69bjd4bcC2oayr1Uq6uyFaBExbyy+krAPXMNnjYLyMG7R/xx3Nh0luZv5l5jXqLTDTFmGthkrYnuhkk3NzmEXj9kuBy/iHsnl5OXiXm3H2wiqn3rcHU+6OMZAI9gm7RY2OoG3wUVEq4VReB3UIl7m9oNgPruIU8Dxdhdmk/ls9p4+IGX8wXqUt1WI1Lzl6MtKabDn1NRXh75ixscLGN1uzOJecx1NAyM49evUCvQtXVOZC+RjMz2sLwzNYkhpOW/SRa6hrMSvTIkp7I08wabYD6lX1FO0WY12aP+W/2mdgNutpUGrz6TdJ6XETS1WHZmzZHRzRvbrblIcw5h7Lh7T9YOzUFU8F3L1mDfI2g3RhkOUn2A4F2oazquPitCNVwIruJVeiYrIekfRxgHqeG08bhaRzd1k1a88ntEHpAyt/KqB6e8As6nrYhx/oJOsXdGT8M4+AXSNEdLI8RhfNRxvZGJHRtz2u8NDSXWF7C7rW6FTfSbpfTPZXYbijXRyNjbLA8jM2RwDZGgWF2EuBZr1cesLMiV6TXtv6y49G6uxwpdb9AmAZpKislGpgEMer8TrOkI6Q3IPzlclXcPRHpXTNipcPoGPfM5sk0z8uVrHXJsb63G2RuoW4tav1Srq1RCtCiYt5cfSBo/67h1RC0Xky7pHq/vGe00DrsW/mK8ur1JpjpczDYopquJz4nSCN5YRdl2uIdlP3vu2tcLzfpRuPrlQcJeHU7pHPjIaQMrvatZwBFrlv5VBRKtlReBJUIl7n10PwP1yup6e3sveM/8tvtSf9rT2heqmtAADRYDUBsXm70aaTU2HTT1OJBzpBHkiYxly4uddxudTbBoFyfxG116J9ZduO6Bhz5M2TNrzZb5b7b6rqKtVVcmR3T2Rp5m9IGAepYjUQsFo826R/wP9poHVct/Kq6r56TNK6XEmUtRQ5mVDQ6KWN41hupzCHD2XC5f0+1xBUzDGxmeIV7ssJe0SGxNmZhnNhrPs34loRquBMXEqvRMW49H+i/AfVMMga8WkkG7v/iksQD1MyD4KmenzALtp6yIawdwk6jd0ZPUc4/MF0DQ/S2LEYpJaCN7YWSGJpfYF9mtJIaPuj2hqVV9JOl9MW1mG4u10bjCJIZLZmvfbOwGwuw7o3LyjUdYWZGr9de2/rLr0bq7HBERFsGeEREAREQBFKbwSbH/ACSm8Emx/wAkqptkPN3Ka/QlbyeJvqRaKU3gk2P+SU3gk2P+SU2yHm7lHQlbyeJvqR0Upa4OiJDmkOBHGCDcEdN1N/bzEeWvqP8AEOWrvBJsf8kpvBJsf8krlaunXivcp6mha5ODPE31ItFKbwSbH/JKbwSbH/JK62yHm7lPOhK3k8TfU/dBpbWwRiKgq5o423s1kxAFySbAbSSfitLEcUmqH7piMr5ZLBuZ7sxsL2FzyaytreCTY/5JTeCTY/5JXO106Le/cp70LXcnib6kWtzDMYnpnF+GTPieRlJjeWki4NiRyXA7FsbwSbH/ACSm8Emx/wAkr1ayBeK9yjoWu5PE31M4jpTWVDNzxGqmljuDlfKXC44jY8qilKbwSbH/ACSm8Emx/wAkolXAnBe5Quha5f8Ah4m+pGseQQWGxBuDsI4lOfb3Evf6n/EOWrvBJsf8kpvBJsf8krxaunXivcoTQtcnBnib6kYTfWVhSm8Emx/ySm8Emx/ySutsh5u5TzoSt5PE31P1h+ldZTsEeH1c0cYJIayUtAJNybDpWpieLTVLw/E5nyvAyhz3lxygkgXPJcntWzvBJsf8kpvBJsf8krna6e979ynvQtdyeJvqRa28NxaameX4bM+J5GUuY8tOUkEi45Lgdi2d4JNj/klN4JNj/klerWQL19yjoWu5PE31P1iGldZURmPEKuaSM2Ja+UuBINxqPSolSm8Emx/ySm8Emx/ySiVcCcF7lC6Frl4s8TfUjAdinft7iXv9T/iHLV3gk2P+SU3gk2P+SV4tXAvFe5Qmha5ODPE31I17ySS83JNydpPGV+VKbwSbH/JKbwSbH/JK62yHm7lPOhK3k8TfUYdpTWU7Nzw6qmijuTlZKWi54zYcq18TxiepcH4nM+V4GUGR5cQLk2BPJcntWxvBJsf8kpvBJsf8krna6e979ynvQtdwweJvqRaKU3gk2P8AklN4JNj/AJJXW2Q83cp50JW8nib6kWilN4JNj/klN4JNj/klNsh5u5R0JW8nib6kWilN4JNj/klZTbIebuUdCVvJ4m+pfOH2r91g7z/FOH2r91g7z/FYRd7PFkZuufmZ4fav3WDvP8U4fav3WDvP8VhE2eLIa5+Znh9q/dYO8/xTh9q/dYO8/wAVhE2eLIa5+Znh9q/dYO8/xTh9q/dYO8/xWETZ4shrn5meH2r91g7z/FOH2r91g7z/ABWETZ4shrn5meH2r91g7z/FOH2r91g7z/FYRNniyGufmZ4fav3WDvP8U4fav3WDvP8AFYRNniyGufmZ4fav3WDvP8U4fav3WDvP8VhE2eLIa5+Znh9q/dYO8/xTh9q/dYO8/wAVhE2eLIa5+Znh9q/dYO8/xTh9q/dYO8/xWETZ4shrn5meH2r91g7z/FOH2r91g7z/ABWETZ4shrn5meH2r91g7z/FOH2r91g7z/FYRNniyGufmZ4fav3WDvP8U4fav3WDvP8AFYRNniyGufmZ4fav3WDvP8U4fav3WDvP8VhE2eLIa5+Znh9q/dYO8/xTh9q/dYO8/wAVhE2eLIa5+Znh9q/dYO8/xTh9q/dYO8/xWETZ4shrn5meH2r91g7z/FOH2r91g7z/ABWETZ4shrn5meH2r91g7z/FYRE2eLIa5+Z//9k="/>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12" name="Picture 16" descr="http://www.pawneenation.org/files/800px-Pawnee_flag_svg.png"/>
          <p:cNvPicPr>
            <a:picLocks noChangeAspect="1" noChangeArrowheads="1"/>
          </p:cNvPicPr>
          <p:nvPr/>
        </p:nvPicPr>
        <p:blipFill>
          <a:blip r:embed="rId6" cstate="print"/>
          <a:srcRect/>
          <a:stretch>
            <a:fillRect/>
          </a:stretch>
        </p:blipFill>
        <p:spPr bwMode="auto">
          <a:xfrm>
            <a:off x="6399212" y="5219699"/>
            <a:ext cx="2461075" cy="1638301"/>
          </a:xfrm>
          <a:prstGeom prst="rect">
            <a:avLst/>
          </a:prstGeom>
          <a:noFill/>
        </p:spPr>
      </p:pic>
      <p:cxnSp>
        <p:nvCxnSpPr>
          <p:cNvPr id="15" name="Straight Arrow Connector 14"/>
          <p:cNvCxnSpPr/>
          <p:nvPr/>
        </p:nvCxnSpPr>
        <p:spPr>
          <a:xfrm>
            <a:off x="5180012" y="57912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Earth-lodge villages</a:t>
            </a:r>
            <a:endParaRPr lang="en-US" dirty="0"/>
          </a:p>
        </p:txBody>
      </p:sp>
      <p:sp>
        <p:nvSpPr>
          <p:cNvPr id="3" name="Content Placeholder 2"/>
          <p:cNvSpPr>
            <a:spLocks noGrp="1"/>
          </p:cNvSpPr>
          <p:nvPr>
            <p:ph idx="1"/>
          </p:nvPr>
        </p:nvSpPr>
        <p:spPr/>
        <p:txBody>
          <a:bodyPr/>
          <a:lstStyle/>
          <a:p>
            <a:r>
              <a:rPr lang="en-US" dirty="0" smtClean="0"/>
              <a:t>Pawnee lived in earth-lodged villages. An </a:t>
            </a:r>
            <a:r>
              <a:rPr lang="en-US" b="1" dirty="0" smtClean="0"/>
              <a:t>earth lodge</a:t>
            </a:r>
            <a:r>
              <a:rPr lang="en-US" dirty="0" smtClean="0"/>
              <a:t> is a </a:t>
            </a:r>
            <a:r>
              <a:rPr lang="en-US" dirty="0" smtClean="0">
                <a:solidFill>
                  <a:srgbClr val="FF0000"/>
                </a:solidFill>
              </a:rPr>
              <a:t>semi-</a:t>
            </a:r>
            <a:r>
              <a:rPr lang="en-US" dirty="0" smtClean="0">
                <a:solidFill>
                  <a:srgbClr val="C00000"/>
                </a:solidFill>
              </a:rPr>
              <a:t>sub</a:t>
            </a:r>
            <a:r>
              <a:rPr lang="en-US" dirty="0" smtClean="0">
                <a:solidFill>
                  <a:srgbClr val="00B050"/>
                </a:solidFill>
              </a:rPr>
              <a:t>terra</a:t>
            </a:r>
            <a:r>
              <a:rPr lang="en-US" dirty="0" smtClean="0">
                <a:solidFill>
                  <a:srgbClr val="FFFF00"/>
                </a:solidFill>
              </a:rPr>
              <a:t>nean</a:t>
            </a:r>
            <a:r>
              <a:rPr lang="en-US" dirty="0" smtClean="0"/>
              <a:t> (partially underground)building covered partially or completely with earth, best known from the Native American cultures of the Great Plains and Eastern Woodlands. Most earth lodges are circular in construction with a dome-like roof, often with a central smoke hole at the apex (top) of the dome.</a:t>
            </a:r>
            <a:endParaRPr lang="en-US" dirty="0"/>
          </a:p>
        </p:txBody>
      </p:sp>
      <p:pic>
        <p:nvPicPr>
          <p:cNvPr id="30722" name="Picture 2" descr="https://encrypted-tbn3.gstatic.com/images?q=tbn:ANd9GcQxa35UyV_JZnngi9vQ0y9wOALqmPznYcP2t4lGiRv4HBshe5pz"/>
          <p:cNvPicPr>
            <a:picLocks noChangeAspect="1" noChangeArrowheads="1"/>
          </p:cNvPicPr>
          <p:nvPr/>
        </p:nvPicPr>
        <p:blipFill>
          <a:blip r:embed="rId2" cstate="print"/>
          <a:srcRect/>
          <a:stretch>
            <a:fillRect/>
          </a:stretch>
        </p:blipFill>
        <p:spPr bwMode="auto">
          <a:xfrm>
            <a:off x="455612" y="4343400"/>
            <a:ext cx="3537857" cy="1981200"/>
          </a:xfrm>
          <a:prstGeom prst="rect">
            <a:avLst/>
          </a:prstGeom>
          <a:noFill/>
        </p:spPr>
      </p:pic>
      <p:pic>
        <p:nvPicPr>
          <p:cNvPr id="30726" name="Picture 6" descr="https://encrypted-tbn2.gstatic.com/images?q=tbn:ANd9GcTCJRhFN8Zj3FCQibJzBQrPRUYEwEXQMciSdr6DGM3XQVaMcD06"/>
          <p:cNvPicPr>
            <a:picLocks noChangeAspect="1" noChangeArrowheads="1"/>
          </p:cNvPicPr>
          <p:nvPr/>
        </p:nvPicPr>
        <p:blipFill>
          <a:blip r:embed="rId3" cstate="print"/>
          <a:srcRect/>
          <a:stretch>
            <a:fillRect/>
          </a:stretch>
        </p:blipFill>
        <p:spPr bwMode="auto">
          <a:xfrm>
            <a:off x="4418012" y="4080240"/>
            <a:ext cx="3048000" cy="2253885"/>
          </a:xfrm>
          <a:prstGeom prst="rect">
            <a:avLst/>
          </a:prstGeom>
          <a:noFill/>
        </p:spPr>
      </p:pic>
      <p:pic>
        <p:nvPicPr>
          <p:cNvPr id="30732" name="Picture 12" descr="https://encrypted-tbn1.gstatic.com/images?q=tbn:ANd9GcSB48_KW8PuBjI7iGl5UZXMkW7JWPqgYOC7jkadNZVSgt_RpMSa"/>
          <p:cNvPicPr>
            <a:picLocks noChangeAspect="1" noChangeArrowheads="1"/>
          </p:cNvPicPr>
          <p:nvPr/>
        </p:nvPicPr>
        <p:blipFill>
          <a:blip r:embed="rId4" cstate="print"/>
          <a:srcRect/>
          <a:stretch>
            <a:fillRect/>
          </a:stretch>
        </p:blipFill>
        <p:spPr bwMode="auto">
          <a:xfrm>
            <a:off x="8456612" y="4038600"/>
            <a:ext cx="3413125"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Tipis</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tipi</a:t>
            </a:r>
            <a:r>
              <a:rPr lang="en-US" baseline="30000" dirty="0" smtClean="0"/>
              <a:t> </a:t>
            </a:r>
            <a:r>
              <a:rPr lang="en-US" dirty="0" smtClean="0"/>
              <a:t>(also </a:t>
            </a:r>
            <a:r>
              <a:rPr lang="en-US" b="1" dirty="0" smtClean="0"/>
              <a:t>tepee</a:t>
            </a:r>
            <a:r>
              <a:rPr lang="en-US" dirty="0" smtClean="0"/>
              <a:t> and </a:t>
            </a:r>
            <a:r>
              <a:rPr lang="en-US" b="1" dirty="0" smtClean="0"/>
              <a:t>teepee</a:t>
            </a:r>
            <a:r>
              <a:rPr lang="en-US" dirty="0" smtClean="0"/>
              <a:t>) is a conical tent, traditionally made of animal skins, and wooden poles. The tipi was used by the nomadic  (moving from place to place)tribes of the Great Plains.</a:t>
            </a:r>
          </a:p>
          <a:p>
            <a:r>
              <a:rPr lang="en-US" dirty="0" smtClean="0"/>
              <a:t>The tipi is durable (lasts for a long time), provides warmth and comfort in winter, is cool in the heat of summer, and is dry during heavy </a:t>
            </a:r>
            <a:r>
              <a:rPr lang="en-US" dirty="0" err="1" smtClean="0"/>
              <a:t>rains.Tipis</a:t>
            </a:r>
            <a:r>
              <a:rPr lang="en-US" dirty="0" smtClean="0"/>
              <a:t> could be disassembled and packed away quickly when a tribe decided to move and could be reconstructed quickly upon settling in a new area.</a:t>
            </a:r>
            <a:r>
              <a:rPr lang="en-US" baseline="30000" dirty="0" smtClean="0"/>
              <a:t>[</a:t>
            </a:r>
            <a:endParaRPr lang="en-US" dirty="0"/>
          </a:p>
        </p:txBody>
      </p:sp>
      <p:pic>
        <p:nvPicPr>
          <p:cNvPr id="31746" name="Picture 2" descr="https://encrypted-tbn0.gstatic.com/images?q=tbn:ANd9GcQ15LVx272KpwlG4KrDsPNWSP6GJaU9hDp_R8WI-fclI2I9mO-EmA"/>
          <p:cNvPicPr>
            <a:picLocks noChangeAspect="1" noChangeArrowheads="1"/>
          </p:cNvPicPr>
          <p:nvPr/>
        </p:nvPicPr>
        <p:blipFill>
          <a:blip r:embed="rId2" cstate="print"/>
          <a:srcRect/>
          <a:stretch>
            <a:fillRect/>
          </a:stretch>
        </p:blipFill>
        <p:spPr bwMode="auto">
          <a:xfrm>
            <a:off x="150812" y="4572000"/>
            <a:ext cx="1677988" cy="2114266"/>
          </a:xfrm>
          <a:prstGeom prst="rect">
            <a:avLst/>
          </a:prstGeom>
          <a:noFill/>
        </p:spPr>
      </p:pic>
      <p:pic>
        <p:nvPicPr>
          <p:cNvPr id="31748" name="Picture 4" descr="https://encrypted-tbn3.gstatic.com/images?q=tbn:ANd9GcT2cA7sw8Q29E7cfnGcsCbhOcT--lYEd_aXeJTEE40SlWicCHu3"/>
          <p:cNvPicPr>
            <a:picLocks noChangeAspect="1" noChangeArrowheads="1"/>
          </p:cNvPicPr>
          <p:nvPr/>
        </p:nvPicPr>
        <p:blipFill>
          <a:blip r:embed="rId3" cstate="print"/>
          <a:srcRect/>
          <a:stretch>
            <a:fillRect/>
          </a:stretch>
        </p:blipFill>
        <p:spPr bwMode="auto">
          <a:xfrm>
            <a:off x="10209212" y="4381499"/>
            <a:ext cx="1847850" cy="2476501"/>
          </a:xfrm>
          <a:prstGeom prst="rect">
            <a:avLst/>
          </a:prstGeom>
          <a:noFill/>
        </p:spPr>
      </p:pic>
      <p:pic>
        <p:nvPicPr>
          <p:cNvPr id="31750" name="Picture 6" descr="https://encrypted-tbn3.gstatic.com/images?q=tbn:ANd9GcSAzTaVzo3caiePSabk5e3c3eeXHQe_YGySBu6NgSHQQxTBRIXFsg"/>
          <p:cNvPicPr>
            <a:picLocks noChangeAspect="1" noChangeArrowheads="1"/>
          </p:cNvPicPr>
          <p:nvPr/>
        </p:nvPicPr>
        <p:blipFill>
          <a:blip r:embed="rId4" cstate="print"/>
          <a:srcRect/>
          <a:stretch>
            <a:fillRect/>
          </a:stretch>
        </p:blipFill>
        <p:spPr bwMode="auto">
          <a:xfrm>
            <a:off x="6551612" y="4648200"/>
            <a:ext cx="2409825" cy="18954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00B050"/>
                </a:solidFill>
              </a:rPr>
              <a:t>responsib</a:t>
            </a:r>
            <a:r>
              <a:rPr lang="en-US" dirty="0" smtClean="0">
                <a:solidFill>
                  <a:srgbClr val="FFFF00"/>
                </a:solidFill>
              </a:rPr>
              <a:t>ility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 a duty or task that you are required or expected to do</a:t>
            </a:r>
          </a:p>
          <a:p>
            <a:r>
              <a:rPr lang="en-US" i="1" dirty="0" smtClean="0"/>
              <a:t>It was the </a:t>
            </a:r>
            <a:r>
              <a:rPr lang="en-US" b="1" i="1" u="sng" dirty="0" smtClean="0"/>
              <a:t>responsibility</a:t>
            </a:r>
            <a:r>
              <a:rPr lang="en-US" i="1" dirty="0" smtClean="0"/>
              <a:t> of the older boys, the young men, to look after the herds of horses.</a:t>
            </a:r>
          </a:p>
          <a:p>
            <a:endParaRPr lang="en-US" dirty="0"/>
          </a:p>
        </p:txBody>
      </p:sp>
      <p:sp>
        <p:nvSpPr>
          <p:cNvPr id="32770" name="AutoShape 2" descr="data:image/jpeg;base64,/9j/4AAQSkZJRgABAQAAAQABAAD/2wCEAAkGBxQTEhUUEhQVFRUXGBwXFxcYGBwXHBwYFxwYFxgYHBwYHCggHSAlHBYXITEhJyorLi4uGB8zODMsNygtLisBCgoKDg0OGhAQGywkICQ0LCwsLCwsLCwsLDQsLSwsLCwsLCwsLCwsLCwtLCwsLSwsLCwsLCwsNzQsLCwsNCwsLP/AABEIAMgA/AMBIgACEQEDEQH/xAAcAAABBQEBAQAAAAAAAAAAAAAAAgMEBQYBBwj/xABGEAABAwIDBAQLBgQFAwUAAAABAAIRAyEEEjEFBkFREyJhcRUyUnKBkZOhsdLwFCMzQrPBB4PR8RZi0+HiY4LDJENzo8L/xAAZAQEBAQEBAQAAAAAAAAAAAAAAAQIDBAX/xAAuEQACAgAFAQYEBwAAAAAAAAAAAQIRAxIhMUFRE2FxgZHRFCIy8AQjQlKhscH/2gAMAwEAAhEDEQA/APDUIQgBCewuHdUcGsEkzFwNBJuSALAqR4Kf5VH29H51LRaZBQp3gp/lUfb0fnR4Kf5VH29H50zIUyChTvBT/Ko+3o/6iPBT/Ko+3o/OloUyChTvBT/Ko+3o/OjwU/yqPt6P+oloUyChTvBT/Ko+3o/OjwU/yqPt6PzpaFMgoU7wU/yqPt6Pzo8FP8qj7ej86WhTIKFO8FP8qj7ej86PBT/Ko+3o/wColoUyChTvBT/Ko+3o/OjwU/yqPt6PzpaFMgoU7wU/yqPt6Pzo8FP8qj7ej86WhTIKFO8FP8qj7ej86PBT/Ko+3o/OmZCmQUKd4Kf5VH29H50eCn+VR9vR+dLQpkFCneCn+VR9vR+dHgp/lUfb0fnS0KZBQp3gp/lUfb0fnR4Kf5VH29H50tCmQUKZW2a9rS85C0EAltRj4JmJDHEjQqGqnZKBCEIAQhCAsdgfjt81/wCm9XeBZVLZg9WNeE8VSbA/GHmv/Tet5htqNcAMloaHXubLnNtGMTZFHtJkAHV3E81XYpmlxcLbYjZxqkuotDwRoHA2PZqq+tuliKhPVcxoGp/vziyJ6HHDbWjMcGXhouexS2MZ1c5Ie50AGbaAzzWir7GdhqJeXZKgyNbUaQ6zybyLgdhgjmU26hWq0aofiG1gxmcNiYgHQzINtUU0ztuU+Jw8NBEnjOnGyttytn4jEve6mWltEsc9rnQYcTGW0fkPJZ/CYv7uC4mCAOwHUqXskdHjcOA/MOmol0GxBe0lp4FaRMrrUsv4hYA08S4vEZgHti4yOkXjS7SsmOBPct3/ABPouFd1TNZxbTDTeMrZJHISNBxJWIey9+/08VTUNghIcL+gf0TgTZ1Q0andYBrC6Gl+Yhp4gDW0WEn4qDtmq5odTLibyfjHZ3KFg8VUaC1hgE3/AK/XJNV6mZxPq7uazWpxjhvO5MYAVlsKiDVBdw0A4ngob4Ak25SrGjhAKQedSDqCOyxPFVs3ifTRa4uu4hrWQKZ4yJMai+p/qqbB13CocpIsbgxzvPKJXcLQAhwzWm5MxqCFHog2kGNPXxURiEUo0W2GYDmykS0eskgZQOJgkxyCi4hl+qcx5AXsBJPZ/RS8BtFrOAJg3dfWAIHMayojsROaQAHRraYJ/wB5VMK0xmrUY0xlE/mEzdMdUjTjEDWydxIEnra3MRc9wUANvqh1ikT2Mb2nuPxi65ScAZmJ4C6Thn5dRysO9W+IxIdTDGNIY6CWkAw60kOAmJ+KEloRW1Ab35Ir1ctm3T2MwZo0WPBBa8kBw5g3HPSDcDVQ8TiDqLz6+xQ55RjFPJo1iW5etSt7VUSuqxcaFbPY5qXq+9VKrHk9PCBCELQBCEICx2B+O3zX/pvVngsaSA0NDrEAmxsJ7JVZsD8Yea/9N69Gwuw5pUxNNvVEvLgesReOP91iZJbFMzCxTa6TniZbPig/mA+rlS8JSxFbV0CBm6xzR4sRPG1xzU3Z+wKgI6WvSi58cl2unV4Qpw2cwB2TEsZmERDo7TETyhcnZwcq3aKl+y84P3mYtA60E6OOZj+bdOtE84T+x9nlnSh0NL25DFgTBFo49YWupVLZNJrXf+qc95FnZT1PNvc+KLowGzmtk1MU9xJF+jtlAgT1iA7tA4LOq5I8SC/UjNYfdB9QgMgdG2HjjIdZ0DmCJmNE9snd4uxHUhr6LhUyni2m5oIueOluS1WhJpV2NOkupOmItcOJPAJOEwlNhkV2g8fu3k9Ygvgl08Bay2pPk5/EblDv4xj8TUYRycMhjrF0EuDtLTYd6y22Nmuo1CCZBAex2ktOlj3L0R2EDnEnF/8A0GSeF82ix29w++Dek6XJSHWy5RJc8mB3AetbUrO2Hi5tNDOC0pspxx1+uKRTWzuS6LCWgNaXOeWtY1olxOkAC5nkt5u9/CHH1ng4gNw1PUlxD3mbwGNOvnER2qg3G2k+hUdUoin0zZhzwIa0CTE6EwRa+g4r6U2ZVLcPSlxquyMl+mbMAc3vlZvU01pZU7u7lYLAMBZSa948atUAe/tMkdUdjYVrtDEMiDlI7gR6lIeczT+aRpzkaFYZ+JcKcPLQ6LQZAjgSeXPsQwylxm6eEr1qtJuai9mWoHUzLSKk+Mx1rRFotCxe+O6lfCQ8ltWk4x0jARlJ0D2nSeEEj993uTSLzWxLtKrgxh5spyJHYST6lo8fhGVWPpVWh1MthwPEH9+MqrYzNJM+cyTqAnn0nVXMDZAy89CJJ46cVvdo7h0KV3PcGnxTHuJHFVx3SwpH4n7fFc3iJM5vFgnqYDISdD3wU79ie50NbN7XHo+C3bN0sM0giobfXNJp7rUWzkqkEybjUgGBM2lO1RpY8OplcDhXNguiIMju0HxUroxIkdg7BorvC7u5mNc6plJElpbMcOaPADZ/Fv5h+ZXtESWJh3qyjxjGuacoGuk8DMlRK1IwSOAhoj0K7x+xgwMyuz5qkOgEQI1uVytsBpt0jvUf6q5kR4uGknZmgT0Fedc9L/yqpWl2ts4UaVVodmBNIzpxqj9lmlqPJ3TTSaBCELQBCEICx2B+MPNf+m9bLD4gBouNBwWN2B+O3zX/AKb1pcOCAMze5c5qzljYbmkWv20dpT1TFNY3PVcGg+LAzOPcFUtdJtHo/oqPauLLngEghoi9vVHoWIwXJxh+Gjyac7WY7xcx725f3KaftOOIA7fqdVRbOD6z2sotzO9w7SeA716ZsfZNDDhrnZX1dcztAYuWhxtGs6xyWuzRuWDBMz1PAYp7c+UtGozw0mb2aet6wFV1cXUZOckEazaFq94tthrS5hBvqDr3cx2rG7v7NOLc99VzujbJ8a5cNQJm0HVayIscOPQZO3L9VxeeQt65UDFsqvJd0dS5nxSbAAcu0+sLU1qgbkbh2QyMvVtmnUkxrrcm1yk1MSGz94Ja3rBnigj8uYDM480SSOsYRjsjDusYIjsOqGmSrfENpvqB9Zz8hI43i3O4C0lHDYRrRLqbRwgX/wC4kT61bNmIpVIJg62PcvorcTeqliMJSbTc57qFGmKwy9ZrmANNuIIBIItbmvNsPsSniiaWHZSnKSXGGgACcxcASBcX7QtN/DzZzdk0XYjGuFOtXhuUmzaTCSCSPzO8buA0usOSenJUjdUNuUsr3MJBa6TmsXA6EA3y8PQvPK+PNQupOBM6gcnzmHMW+IWg2/tigaVaoLZqeYEgSCBPdeR8Flt2sMBgXYh73OeHNptJNrNbmLhxNwuc8RQVy8Dahexu9nuGRobAaAGtA0AFoT5qQIcZJTWwKLX0WuBGl13GODZPFd4uzzyVD2KwrajHU3CWkQR8D3heZ7cwrsLVyPuCMzHx4zdL9oNiO7mt9QxXaoe82zftdB1NpHSDrUzyeOHcdD39iSipHHEw1I85djwdZ+CScaO31ql6Z1xxFiDYgixBB5LgxHcuOQ4/Dl0MXwn4roxvafr0Km6dKGL5K5DLwC4+2xxPphcfjv8AN7lUjEykGpKZSdgxG8b5p1Lz+F8ayyS0e1HTSq99L41lnF1hsfQgqgkCEIWjQIQhAWOwPxh5tT9N69Fa0FgsNBwngvOtg/jDzan6b16NSZZuug+Cy0G9Cox+CHAgHkB/QrOYzZTm+KcwAHYVtq9P/LP12KNlYdWwpsLKfY+3G4amGNaA8mXuPE8b8eQU528Lahu4CRcknXSI4+4KQ7AtPD3KJV2BTP5R8FbM0ip2xiy8tpscHTGml9Pj7lPr7UbTpdGw5SG5erHEyTY8YHFNHdwtIc0wRz/3UbE7LqReLCOUwlmkiKNqva0tbYREfv38Ez9oLm3i2lgIUg7KdH1wXRs+AOPeYUtFornvJEaqx2Rs2vinilh6b6tQicreAH5iTYDtJhKp4Nx4NAHCY9Ur2b+FmzDhNm18S5oD6xlh49GwQ2/IuLyPQliiNuTsL7DhndMWmo856xmWtptMMpAnm4FxOhAPJZjfLez7W51NrM9KZJgHMeETw7exQd5tu1MQzIHQziBfNpBJ9AAHfzWYfhAODh3rz4MHTlLd/aXkdJutFwXx2jSfDXvdyl5gW7NPStHtzEsw2zsGxjsvSE1RxkOkiRxBGX3LA0cLngNiXENEzqTA98LW/wATi37TSw7dKNJlNoGs6QBr+VtgsY0VLEhHxfoIy0bNl/DDbtKu99FpAcWFxZrGXVzTyv3haHbeGYwGSSTp3zP7FVW4O7bNm4d1WoA2vUaDUJ/IwXFOdLTLjzgcAsPvJv8AvfiD0bAaTZHWkF0fmGkD+69SVLQ5N2bTOOal4OuJiQsXsva4xDS4BzYOUg8DqLjgtBgqnDRwVUiOJkf4m7tdHU+1sB6Oq77zk2pb3O1755hYouPMR9cV79trC9LgqzIkupOgdsEj0yAvn2QQHEzbXSyrIugvPzgLmcLR7e2Y3D4HBtLWjEVs9d5NnCmYDGdgggxzlZkm+vwUFDgf3oNZMl/NNl5QmUdxLpo1u+l8aqo1cPP3FbzqX/lVOtLk6cIEIQqQEIQgLHYH4w82p+m9ekUXQ1t+A0C832B+MPNqfpvXpOGd1W24D4KciWwsRylKLQkuP1/ZdyHioYBdypYYuhv1ohRg0yeXqTL8JNyZ9ymoc3sWWaRWfYGzoe+37lK8Ht7bKxFIFLbRClItsrGbHDnNBcQ0kDuBMHs0Xo+/+1KbcKcJQcBAYxobfqDUSLWAHvVBsXCtzGo8dSkMxHM/kb6T7gVArvzOc6wLiXGLXPcuSnc3Bcbm60tmXGyeAXKmzP8AL71pI7k25h4rpRMxC3V2QXYyhLRlDw89zOv/APn3r0fYu5zWYmrj8YWlxdmpMMQwAQHG3jRwvHfo7uTu2aQ+0VbOIhjTwabkntPLkqPfTbT3VHUqbjkaCCRxPEdy5xw/zM76UHLSii363gfjHGlSltEHuzkfmMfl5BYirs88z71qDTOqTVwoIuAursiovdz9nNo4NrntzGoXv7s3UEga9Vo9al4Sl96Lugcx9Tqr7B4VtOhSDjYUm/CT7yVW08a2pXDW+LDr9oiI9/uUKmaVphoXl2MxuyKFeo/7LVfVY9wDCR0WdpIkAmIkaGR2L0vG1QxpcT1WNJPoErx3E4TOS53Eye8mVtnKKtsq94Nr1cXXdWqZcxgAA2a0aNEjtPrKgU6V/wAs85/2V87BDh6409S4cG0m4ueP91m2dKRR/Z54g+9Qq7CDlkGVoKmCHKVFfgJvCqZKKh7IoVgfKpf+VUy0e1KOWlVH/wAJ99ZZxajyHwCEIWiAhCEBY7A/GHm1P03r0jDjqttwHwXm+wPxh5tT9N69Kw3it7h8Flh7DzU4xspDWpbR61CUKDUBt/r9kprf7hPBvAetSyjGRdLFJy+hHRKWBjouXvS8hOnqCeFNT9lUw2azrin4o51D4o9GvqXPFxMkXI3GNujm1B0bG4cajrVT/nI09AgKqyJ+pUJJJMyZPfxRErODBwjru9X4lm7egzkQGBOdGhwXUwX1feDEGkHRTawzTAEzI/M0cLWjsWacOZ/urbagy0qDP8uc97zP7hVhjmuOBNzi2+rrw2NzSTGHMSTTspVkzUfeF3sxRq8diAcOx2uZgA9QCpMCQ2o08iPfb91P2dRLsN1rBtSL8iAT8VXUKvWDeOYfEc0Bd714n7gjTM4D0TP7LEGlZXm8FYufDtGqhrYto0uVoyjhp+lMVnR3pmrjSdFGNRCjj6kpspIfzTtNwQFJvAPu6v8AK+NZZVa3eQzTqR/0vjWWSVXJXsgQhC0QEIQgLHYH4w82p+m9en4anLW8LDXTQLzDYP4w82p+m9er4YdVvcPgssvBxtGBKeYxOMm+nrslMAP1+yxZDjWxx/2XcunqTwH7XXAw+nVQtCSEssRFpj0oYUKdj6ngqzYuOfWbUdcU+kIY2Zacts4tx01iyibz4gwyk0kF/jR5GkekmPWpOysQxlJrQYI4d95Hw9HKErQl6lm1o4/X1+yA0fUKH4UZz4p1mLnxQeziUKx1zUNAcQOJIHpJhDMJWfpTfHY0n9lYbM2U9lam57XAAlxJaR4oLviFjFlkg5dEIq3Qzt+v984DRsNHoVcGkqRVfmcTzJPvTVQ/X16FnAhlw4x7jU3cmzhYBrdWGythVK/WaA1sxmcQBbWBqfQqfpxrxOg4qSzadYNytqOa28C1p1i0rqZsuNv4+lRaMLTdOW9Q8S4wYt6PcoO7YFTEMA0EuPcBI98KlbhQDMSTck6+s3K2W5FCmzNUMZj1R2DU+k29Ec1oyzLb0VnPxD2jRpyz3a++fUqtuCa2S4hWGPdUfVq5RA6R3W7MxvZMMwd5cZVBVVhmsxtl1mz51V26lAsNePckVROnFLBV/ZWhM1aY5KzLAodZsIDNbxD7up/K+NZZNa7eUfd1P5XxrLIqxLwgQhC0QEIQgLHYP4w82p+m9evYc9Ro/wAo+AXkOwfxh5tT9N69aw7uoO4fALEjVaElrYTuQDjE9vpNvq6jMeQngZ+ua52KHmtFoP1610vtoO+LpDmQLx2XHwCJ5XUstC45kf3Sm0xxhcY/h712x4gen0IWjPbSpk1HkCSTlYIvoIHxPpUA4EtMunMZkm3oE98LXENkOAEjQ8u5V22cK6pmcw3NjeL8xaJWZSlwWEVepXbHbSNTI4EEC7j4ubyQSLmF6PuPQoySbVRZsj8ulu3mvOtm7Ednz1XEZQMrQeIvLiRrc6K/ZisgAh5dxLWk+9dIPqYxF+09aIHNZnfTadOlQqFr2F2WIzCbkDgdb+5Y2rjyfyVXecW/u5VW1Wvr0+jDMgJBNwZi8QB3X7FZNSWV7GUq1RFpbULxDRJ7FJdScWy50diZ2bs3ojJKn1Yj+nJQ0M0KQb2+tKy3slBtp4JD6o43QhyoVxlRw8UkSCLGLHW3JJzIcIVBwHvjkulyRmhILgTf67FSDudM1nDkkSm3vVB1zlHqPEXQ+omKhlAUO8v4dT+V8ayyRWs3jP3dT+V8ayySsSvZAhCFogIQhAWOwfxh5tT9N69aw5GVvcPgvI9iVGtrNLiGiHCToJY4CfSQtzT3kphoH3MxE9K7suOrr2+5ZkkzVutDVNqhDqw4C6zA3npT/wC1EzHSu8WZLZy8rTrxSWbzUxqaJ/muHwCzkXX+xb6GpD0ptQdkLKt3lp+VT7fvP+CUN6KflUvan5FijZrRWSDHJZcb1U+dP2n/AASxvbT50va/8EpkNQ3ghoHD+izP+L6XOn7X/gu/4wpf9L2n/BSgaMhAqmFmn730zxpe0/4JB3rp86XtT8itA1BxEahN9LeYWaG9dPnS9ofkXDvTT50vaH5Epg0ZcT/umnG/uWf/AMUM4Ope0PyJLd5mD81L2p+RKYo0Yem3PHNUFTeWmdHUvan5E1/iCn5VL2h+RUUaDN2rj3qi/wARM8ql7Q/IkneCn5VL2h+RUzRdPemy7lqqg7ep+VS9ofkSHbbpn81L2h+RUlMtc5Tb6irPDDNQ+l7Q/IkHazD+el7Q/IgplkH3um3qv8Ks8uj7Q/IknabPLo+0PyKjKyJvEfu6n8r41lk1pdtYljqT4fTJJpgNa4uPVNQk+KPKCzSsQ+AQhC0QEIQgOq/3HxDhi6bQYa8kOHAgNcRPpWfWg3Gw7nYyk5rSQ0kuIEgAtcBJ4LGL9EvBm8P60S/t+ONctaHuGcgNdTlpGbQy3SOKUx7ae1A3DnLTdUa1wb4t8udvdmlLw+Pd0lbCYsvayo85HOJljieqb/lNuz3qJsnYtaljqTH03dWoHSASCwEdcHlp61x63pp6nbpXX0J+NxONFTEuD3sp0i9zS5gykB0NaJbBsfcq/CYyjXxtKpXaGtcB0gMZDUAIB80kN17VLxeBxvTYlraNVzKpe0TOWC+Q4Xjh71Hp7BptxFPDVT13U3F7gbMqEOczvgATzlFlUfLjwI81+fJJxRx2HqZ6jTVpTMRnpFouIAnJ2GBCh7FxY8IA0S4U6lXQ2lrjOUhK2ZRx9B7W0c5bwIOaiW883i5Y42Kk0GNq7VzYduamKjXEtHVEAZnW0BdN+PpTZNOtt0Xlb78iW7Yruxpoz0jDWLOjc1rgWZiCIjg3j2Lvg6jSdjK+UPp0XZKTDdudxi/MNnTioW8O0sVTr1WOfUYC52UXbLC4xEaiFzYGJa+hWwr3BhqQ6m42GdsHKTwmAJRxaimu7b+SZldPvIlPeCvml7zUbxpugsI4jLED0BWeMwv2XHUuhJaypkc3zHuEtPMWPuVdQ3erl+V1N1Mfme8Qxo4uzGxEcjdWeOxP2nHUhQaXMp9GxpAJlrHAl3YLn0LbrNptTv8AwyrrXe1Q/vE0V2uxFK1XD1CyqG65WuPR1BHdr38lC29jS9+GFZxNM06T3/8Ad47rcSJQ3GOwuNqGo05HveHsI8am9xv28x3Je8dGm3F0G+NRDKQmdaemo/y8VmKppcVaNSdpv1LDbVDFsf0mG62GgdGKUOZljQsGvaSCqivtMOxdOrSBpuORr2gQA4QxzQPJgBPVdm4rDVnDCmo5ucgOpS4GDEPDZAI0II4KRtua2Kwwa0OrhrOnyXGcEEzltIEye7ksx0rZ6b+5Zen3wc3gx9Ru0Ya8gNe1rQNA1wZmHpUneLF41uJqNoir0YIy5aeYaDTqmbyo28OAqHaUim85nsc2GkyGhmYjsHE8E5vPs3FuxdV1JlYsJGUtkDxRp6VI18u23sWV/Nvv7kPearkdQc2GYkMmtkgQ7hIbYOiZHcn9+MdUbiKYDiA1jHti0OMy63FNbwsc6nhqTvvMUA4Py9d2UmWNcW6uA/dO79YKocQwhjjmpsa2ATLhPVEansWoVcfP79jM7qVdw3vxinl1BpccpoMeRwznMC7vTW4eIcMWxgPVfIcOBhriJ7ip+9OxMRVqUOjpPcBQptMCwcJkEnRL3f2KaOOotALnMYXVyLta57X5W+qO+VM0exa7mXK+1vvRTv3hqta8McRUfUJqVLSWtGVjRyA63rVxt7blWhWw5a6WmhTc9hiHTOae0jistisFUFU0yxweXQGwZM6W7Ve78YR7XUHOa4NFCmyYtmGaW9/YtyjHNFdbMqUsr8iTu7tI1m1sIHFuYH7OSbti4pk8iAPfzVezFVMJhskubUrOJy+QxvVLoOjnERPJqq9j03ur0+jDi4PBGUSbEGbclab90XjF1HODg10ZCRYgNbMdxTKlOuHr6EzPJfTQz0riELucQQhCAEIQgBCEIAQhCAEIQgFU2kkNaCSTAAvJNhbmnK+FeyM7HNkkDM0i7TDhfiDY8kytPT3vd94XsLy+mynd9upTfTcXDL1w99V1UttL4Mk3IGZQtU3fHLiOnp0S3qluXpJ8bEnFOuGCxksiNDxTmH32ytIdQzuLqTi41JBNH7PctLfGPQHrcOkOsIDKVWObAcCLAgGRZwDgb8CCCDxBC7Xw72We1zSZgOBGhLTryc1w7wRwWj2rvd01CpR6IjPk67qmd33baDJf1Bmceg8a0Z3DjeTX37c6oHupFwDy8B1UuhzjiS4tOWx/9SIPDomaoDHIWuwe+7qb6rm0o6Wp0hAfl4AAGG3Npm0kkwnsHv2GMa37MIEiGvyiC5zoHUJbOaHFpBdA0QGMBXFfbV24yu2lLHsq0WsYxzXAghupywA2IGUDmZJVq/fdrar3MoAszhzGkhjSAWuOdgBnrh1RozdR1R13IDGJdak5ri1wLXAwWkQQRqCDoVf0d5Wsque2k5rTRp0QBUh4FIME5wy4dkhwyiQ4iytXb/gua44YAtc9wy1MsF5fdvUsTn62ocRMC0AYpjCSAASTYAXJPcu1KZaYcCDAMERYgEH0gg+labHb4dJUov6EAUarajG5pAa1rGmmOrYEsn06JvD71Q9730i8uZSbepcOo0XUA4ktMghxOXuva4GaQr3e7brcXVzMY5rW5speQXEOcXAGBAaJgNvF7mVRIAQhCAEIQgBCEIAQhCAEIQgBCEIAQhCAEIQgBCEIAQhCAEIQgBCEIAQhCAEIQgBCEIAQhCAEIQgBCEIAQhCAEIQgP//Z"/>
          <p:cNvSpPr>
            <a:spLocks noChangeAspect="1" noChangeArrowheads="1"/>
          </p:cNvSpPr>
          <p:nvPr/>
        </p:nvSpPr>
        <p:spPr bwMode="auto">
          <a:xfrm>
            <a:off x="0" y="-1152525"/>
            <a:ext cx="24003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https://drschiffman.files.wordpress.com/2012/04/responsibility.jpg"/>
          <p:cNvPicPr>
            <a:picLocks noChangeAspect="1" noChangeArrowheads="1"/>
          </p:cNvPicPr>
          <p:nvPr/>
        </p:nvPicPr>
        <p:blipFill>
          <a:blip r:embed="rId2" cstate="print"/>
          <a:srcRect/>
          <a:stretch>
            <a:fillRect/>
          </a:stretch>
        </p:blipFill>
        <p:spPr bwMode="auto">
          <a:xfrm>
            <a:off x="7847012" y="3352800"/>
            <a:ext cx="3714750" cy="2944328"/>
          </a:xfrm>
          <a:prstGeom prst="rect">
            <a:avLst/>
          </a:prstGeom>
          <a:noFill/>
        </p:spPr>
      </p:pic>
      <p:pic>
        <p:nvPicPr>
          <p:cNvPr id="32778" name="Picture 10" descr="https://encrypted-tbn0.gstatic.com/images?q=tbn:ANd9GcRXV5iIMMDV_Kv6XbQfXrDzeW6nEfF2CPTAbW16U0wUonc0d7P6"/>
          <p:cNvPicPr>
            <a:picLocks noChangeAspect="1" noChangeArrowheads="1"/>
          </p:cNvPicPr>
          <p:nvPr/>
        </p:nvPicPr>
        <p:blipFill>
          <a:blip r:embed="rId3" cstate="print"/>
          <a:srcRect/>
          <a:stretch>
            <a:fillRect/>
          </a:stretch>
        </p:blipFill>
        <p:spPr bwMode="auto">
          <a:xfrm>
            <a:off x="760412" y="3733800"/>
            <a:ext cx="3137486" cy="2362200"/>
          </a:xfrm>
          <a:prstGeom prst="rect">
            <a:avLst/>
          </a:prstGeom>
          <a:noFill/>
        </p:spPr>
      </p:pic>
      <p:pic>
        <p:nvPicPr>
          <p:cNvPr id="32780" name="Picture 12" descr="https://encrypted-tbn0.gstatic.com/images?q=tbn:ANd9GcSX54V7U4jIdcBP8y5WaatGBHkCBcFPbe8z_m9SrAQaMunS78cQ"/>
          <p:cNvPicPr>
            <a:picLocks noChangeAspect="1" noChangeArrowheads="1"/>
          </p:cNvPicPr>
          <p:nvPr/>
        </p:nvPicPr>
        <p:blipFill>
          <a:blip r:embed="rId4" cstate="print"/>
          <a:srcRect/>
          <a:stretch>
            <a:fillRect/>
          </a:stretch>
        </p:blipFill>
        <p:spPr bwMode="auto">
          <a:xfrm>
            <a:off x="4418012" y="3657600"/>
            <a:ext cx="3108631"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patchwork</a:t>
            </a:r>
            <a:endParaRPr lang="en-US" dirty="0"/>
          </a:p>
        </p:txBody>
      </p:sp>
      <p:sp>
        <p:nvSpPr>
          <p:cNvPr id="3" name="Content Placeholder 2"/>
          <p:cNvSpPr>
            <a:spLocks noGrp="1"/>
          </p:cNvSpPr>
          <p:nvPr>
            <p:ph idx="1"/>
          </p:nvPr>
        </p:nvSpPr>
        <p:spPr/>
        <p:txBody>
          <a:bodyPr/>
          <a:lstStyle/>
          <a:p>
            <a:r>
              <a:rPr lang="en-US" dirty="0" smtClean="0"/>
              <a:t>something that is made up of different  pieces of  scrap fabric</a:t>
            </a:r>
          </a:p>
          <a:p>
            <a:r>
              <a:rPr lang="en-US" i="1" dirty="0" smtClean="0"/>
              <a:t>Their only shelter was made of sticks and a </a:t>
            </a:r>
            <a:r>
              <a:rPr lang="en-US" b="1" i="1" u="sng" dirty="0" smtClean="0"/>
              <a:t>patchwork </a:t>
            </a:r>
            <a:r>
              <a:rPr lang="en-US" i="1" dirty="0" smtClean="0"/>
              <a:t>of pieces of old tipi covers that people had thrown away.</a:t>
            </a:r>
          </a:p>
          <a:p>
            <a:endParaRPr lang="en-US" dirty="0" smtClean="0"/>
          </a:p>
          <a:p>
            <a:endParaRPr lang="en-US" dirty="0"/>
          </a:p>
        </p:txBody>
      </p:sp>
      <p:pic>
        <p:nvPicPr>
          <p:cNvPr id="33794" name="Picture 2" descr="http://vimlife.files.wordpress.com/2012/04/patchwork-tent.jpg"/>
          <p:cNvPicPr>
            <a:picLocks noChangeAspect="1" noChangeArrowheads="1"/>
          </p:cNvPicPr>
          <p:nvPr/>
        </p:nvPicPr>
        <p:blipFill>
          <a:blip r:embed="rId2" cstate="print"/>
          <a:srcRect/>
          <a:stretch>
            <a:fillRect/>
          </a:stretch>
        </p:blipFill>
        <p:spPr bwMode="auto">
          <a:xfrm>
            <a:off x="2436812" y="3276600"/>
            <a:ext cx="2511313" cy="3352800"/>
          </a:xfrm>
          <a:prstGeom prst="rect">
            <a:avLst/>
          </a:prstGeom>
          <a:noFill/>
        </p:spPr>
      </p:pic>
      <p:pic>
        <p:nvPicPr>
          <p:cNvPr id="33796" name="Picture 4" descr="https://encrypted-tbn0.gstatic.com/images?q=tbn:ANd9GcRLJOdTWoiIy9xdLDCLixUjlvy7fzf-Coze8kRiLqUerwPw_gA"/>
          <p:cNvPicPr>
            <a:picLocks noChangeAspect="1" noChangeArrowheads="1"/>
          </p:cNvPicPr>
          <p:nvPr/>
        </p:nvPicPr>
        <p:blipFill>
          <a:blip r:embed="rId3" cstate="print"/>
          <a:srcRect/>
          <a:stretch>
            <a:fillRect/>
          </a:stretch>
        </p:blipFill>
        <p:spPr bwMode="auto">
          <a:xfrm>
            <a:off x="6094412" y="3581400"/>
            <a:ext cx="3664260" cy="2438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sores</a:t>
            </a:r>
            <a:endParaRPr lang="en-US" dirty="0"/>
          </a:p>
        </p:txBody>
      </p:sp>
      <p:sp>
        <p:nvSpPr>
          <p:cNvPr id="3" name="Content Placeholder 2"/>
          <p:cNvSpPr>
            <a:spLocks noGrp="1"/>
          </p:cNvSpPr>
          <p:nvPr>
            <p:ph idx="1"/>
          </p:nvPr>
        </p:nvSpPr>
        <p:spPr/>
        <p:txBody>
          <a:bodyPr/>
          <a:lstStyle/>
          <a:p>
            <a:r>
              <a:rPr lang="en-US" dirty="0" smtClean="0"/>
              <a:t>a sore or painful spot on the body</a:t>
            </a:r>
          </a:p>
          <a:p>
            <a:r>
              <a:rPr lang="en-US" i="1" dirty="0" smtClean="0"/>
              <a:t>One day they came upon a sad and  sickly worn-out horse. He was terribly thin with </a:t>
            </a:r>
            <a:r>
              <a:rPr lang="en-US" b="1" i="1" u="sng" dirty="0" smtClean="0"/>
              <a:t>sores </a:t>
            </a:r>
            <a:r>
              <a:rPr lang="en-US" i="1" dirty="0" smtClean="0"/>
              <a:t>on his back.</a:t>
            </a:r>
            <a:br>
              <a:rPr lang="en-US" i="1" dirty="0" smtClean="0"/>
            </a:br>
            <a:endParaRPr lang="en-US" i="1" dirty="0"/>
          </a:p>
        </p:txBody>
      </p:sp>
      <p:pic>
        <p:nvPicPr>
          <p:cNvPr id="34818" name="Picture 2" descr="https://encrypted-tbn2.gstatic.com/images?q=tbn:ANd9GcQGw7kQPIHqJ9g5edXAE2ujopfPIfEDnFLwcmQUel_lv4U-Uqw7Ew"/>
          <p:cNvPicPr>
            <a:picLocks noChangeAspect="1" noChangeArrowheads="1"/>
          </p:cNvPicPr>
          <p:nvPr/>
        </p:nvPicPr>
        <p:blipFill>
          <a:blip r:embed="rId2" cstate="print"/>
          <a:srcRect/>
          <a:stretch>
            <a:fillRect/>
          </a:stretch>
        </p:blipFill>
        <p:spPr bwMode="auto">
          <a:xfrm>
            <a:off x="2208212" y="3962400"/>
            <a:ext cx="2571750" cy="1781175"/>
          </a:xfrm>
          <a:prstGeom prst="rect">
            <a:avLst/>
          </a:prstGeom>
          <a:noFill/>
        </p:spPr>
      </p:pic>
      <p:sp>
        <p:nvSpPr>
          <p:cNvPr id="34820" name="AutoShape 4" descr="data:image/jpeg;base64,/9j/4AAQSkZJRgABAQAAAQABAAD/2wBDAAkGBwgHBgkIBwgKCgkLDRYPDQwMDRsUFRAWIB0iIiAdHx8kKDQsJCYxJx8fLT0tMTU3Ojo6Iys/RD84QzQ5Ojf/2wBDAQoKCg0MDRoPDxo3JR8lNzc3Nzc3Nzc3Nzc3Nzc3Nzc3Nzc3Nzc3Nzc3Nzc3Nzc3Nzc3Nzc3Nzc3Nzc3Nzc3Nzf/wAARCAC3ARMDASIAAhEBAxEB/8QAGgAAAgMBAQAAAAAAAAAAAAAAAwQAAQIFBv/EADIQAAICAQMDAwIFAwQDAAAAAAECABEDEiExBEFREyJhcYEFMpGxwUKh8BQjYtFS4fH/xAAYAQADAQEAAAAAAAAAAAAAAAAAAQIDBP/EAB4RAQEBAQEAAwEBAQAAAAAAAAABEQIhEjFBAyJR/9oADAMBAAIRAxEAPwDi41tT8bTeNTqNDY1MYyRx9YddiK7znbKyezaK9UgKbi7G8cyD2gDnzAZh/t2TxtFTeXzWMjbkKD5l43scj7Q3W4SGJPnxFNajzfbvMa6Ofo1sBt3kQhjp11zAo+ocHaEFVR57GJcMqLVQGLeQf4nS6XIDW/j7zm4EBItvdV15jSHQ+obfESOnWU0BsSL3EGxZnsbAzGPIxqxuTzCeovpFTzfMpDBprO+xFSidQ254MxjJZxtsOahmC6mFRgMg7CxfYwTWGANACjDMulwnIJ5gcjWQD9TFQWyuGJvcUOPMU6tFYbnYbbRjqMVJ/cxR+xc/bzEqQHp8HqEXsBwIy3SoPJF3tB9PlGqloknxHitY9TWD8949F3SpRRZUbDb6RZsYJ3Gw3JjOQ0n34gmr09THftFpgHUCXA25mbIBO3/lvGFUbAipNIUg1agf2McFUuYrydJPniTJ1WVFIrUfj/7A9XiAQIPyE+1hyJzvVyhqDmxyOZvzNc/VM5eoyZGqmHnaWFLc7AQFsRbEj7zauaqXGdN4QOSeITPlCgVXmJK5Ucyixdd+0CFzZiyACCB2+TL07Q2PAT7jGAYFmIY1G2SrA5MEcMBC5c3zJC/6UneSI9e1QVtXM2G2WZUmx8CZxtd12MhZl+JhltD4J4m/6aPN3M+LgbmdbiGkgiedzgYiwInq8629+JwvxTp9w3a95nZ604ueEsL8aSP0O0KGFglqA7xQZAj0CPENYYkkCT1GvNNpnGxVgTfB7Rhc9glgd+5iKKjVQAqMYX99JZ87cyKddjCxZVA+tyHWGogkjaK9PmGN/fx28x7Hl1MTViOfTPqC48dBSCfmRQVKg7y1zAHT2uhNvp/q2+YyYOk2fHEVyrQZoy6/IBqL37T3rmByFc+SiTzYAE52VQSC3Ef6gaULKLN/zEXYA6n7jaJUYwMEOqqF2IfqerAcAV8/WK5jqGxozOHGtEklgOfrGeacxsMpIrepWRQFHciY1aNIxj3mQN7CpPBkniK2q2NywQKVttqX6zD0prgGTLR57C44S30ZgVqwdiJzMuJkyHWDYP5uxjpIb3ClYCjfEFkcts6/Yzbi4w7gFiuJtUFWdpAAKobQu1bzVjYCU1NQhVxgbTaLqO0L7VG/MCYTHvbTZb+lZQ90ICqD5jAIxkHfcmW6BRZO8mTMEF3vF3y6rYnaAUchBI3kizZMjMSvEkMD26tu0rpjfqA83KG11K6Wrc1y0yjU2Dt9plWtt/El8/SYxnceOYBWUW8Q61A2MgdiY+TvfxFcwDFhW0RvLdTj0ZCTKDsGAM6vX9LaWBOMSy5aLVFjSU9iqx+0ZQEEHSL+sUwMAfdvHV0mqv7zGtmlxnVs9OP7w/TM4YBjQHaDVf8AyBvtcvH7XN89rME2Ot05DD3Vqq/pNaw6AUe8Vx5PcaBo8/Ms5CGGnY1ApGnYkbk2JhiAmxOpuTAu+4Iuqgf9QNR3HtPA8QVgxJA0t9fvEuoVWoV22m8nUBsntNDVX0gdYY1q3rYxwsKE2Tq5h+nYVv8AYeIF2ApeSTZImsaDHppt61fSO/SoaXZx9YJ7577wmJv9uq3uUyggV2uTDYZLxntvtJdEeZvMdLKB3/7/APcy1awL7bRpBBK2Nt4DKpIpSa5AP7RjMQulhzf/AMg3Go3wP2m3DDsBA1/9w+NL5MIEAFkVIciDaaxhWl/4iURXJgsnUbbbCAbI77LcojRzKg5i+TqjftmUwPkO8YTpABuN4EUtn3PE0uI5GHiOHCNhULhxcbQGhp04CgUJI5QkjPXTDbkzXTjdjxvAY9wT83D49lYznjYV2Kg/MyuwBmMrXj+8vGbUQ0hf6W+eIFh/eEJpSJh9lEAW6hNSH6TzfVYdGYntPUZBaGcn8R6clSQIHzfXK6fISSpO06eEmh8zlKvp5LJqjOhgYDfVzsL7zPqN+b5joLhLGw4qaXGNRsWSLBMHhJ2J4jSorLuR+0g9QElVA2J7+JHYknb/AATWALuRwdvpc0SNJJGyLzfePC0pmYKArckEr9BOdkfSC5PYi6/z4j3W6WUNiYexa3+Yrko9Oykjc019jQH8SuYvchTHqb0yDsSNX6fzI9rpH9Vef87R5EVEGpQSRwD3AgMyKANXg19Jr8Wfy0v6gOgVuRCZGD0AaHeDyYw1OKsftFPXpzr4O0m8qnWOsmUAAttR3+kr1B6hI44AioyqyppNmgtTWJtTAcbTPMVujv7nTVtvMu410NqqWzim80CIuCxLWPzQhUQ0wG+45+RIT7d+Ys2UKqnxt9pMmYWN/b2Pia8Rh/QUs1VrmBbcbmEw4mzHbiP4ulCgbTVhSGPpWY22/wAR3H0gUCxHFxqgsiYyvXEZBlFUUIM7HabJ8zBobmMk03zNFgggXzBBzEep6valMAbPUC+ZJydbneSAetwHlTD6jpoeYtxksdxC3QAPM5m7Za9pvCf0gRdk/E2hoG+3EYGLbzLbrKv2yA7QgZgsyBgbhCfdUjjsY4Vea/E8RVthM9O5ZVBO44udL8T6fUhYThm1yfELNac9fruYMoYqFJLLufpHMOXGQC44vbuZxunykYyQabi6jYyEqrGyb2AmeetK6b1jALNW452iubqKwPdgkij58f8AUR6zr9bFCTVEUe+8WXNaFRdbmj8dpfxKU3kz6kZW3BFXUAchZUDXQ7+YJ9Rsrx3H7wnQAZBRIu9x3hIu3w8ikrYIJYACzz8xPK1BgQftOnjwaFLITpBNXtY5/WczOGXKQaIPZRxNpHP8vQ9RIF2L8zndfYbY1XidN12JJA+oi3VYkyijwOSYYdtsc/H1J9u5B+I1j6ncN3PP3iIwODwdjNOhRudorzKXN6jr4cthtXNcmVbDTXMQwdSAFDcXzOli0ZH9psVQ+JjecbTrYQz6mZtI+RGejwFqLboePiEfBWosO38wnSHQdHbv8zTmsu46XT4VxDYbeIUkCBVqFXtLLSmNaZu5gGazdysmQ94tlzdhGQmXOFG5iz52biRcRfdpMi1sIyLuXaD9I8tGlUTOUbbRgEAVJJvJAPSEjQTfE0GsiL422KtN4yTlPxOSOmw0CSSR2mhsKMCGpbhFv9ZWoELCUTMk2Zm7MIGgd7PMhN94Nno0JatQ1NLiaH1NMhBqec63Hpcz0BOq2bjtOV+JY/HeCoSw5jWk8nYTp9MA2NlcKa7ThOSGFdjOv0eYsNQu9O+0mz9ac3fEfGDkbVub5vmafHjWjfuHiB1N6xu1vlT5+Ivld83UUu4BqpTT+fO/bpYsKtdcSIEx5jpYau6jmX0i5G9qldXFMa47Rt0RRr9IqV5LDn6SuZqf6f5uQzif0+lDMV3sqhNEdv8AqcsrrcsTRMbzZtWLTixKSDesHz2qInUWpttu00YZ6BkJZjfK9qlHTRveX1CZNVoaHzMZPbj1FrN1tJabhdrVuw3guoQMCRUNRY2F2ghkRcgVu533iPfCRBNgbGNdHlOMtuQebEyyMzlkArzxcGxbGpIFEn2j9477ETz13kLZRRHgg+ZlqTMRWx4Mc6MB8OPIlBiN/iA6tQCbFb2PiYzyq69jattNE2IFcgKiWXJFCasKpySamVw6juIVE7wg8RlQmGlaAgtN7mMuIIwIAiYcQzCBcRwAE0TJNNRJkjDsOaN+TCKdLHjiDyXzW3M0DdTkdV+h13NQpIAMXQ977y9RJ8SkCs9LcEWJ34lMSx+JQMeEKoFQLZPUfSPyiZzZNqBq5WPbcykisQq1EeoGtW8w+RyxCjiZYLQHeM44WbHobiO/hWQsGXgpuPmX12KlJHJi/wCEuMfV6SaLD9orNiublPfiGMrlQigQN95WILyqgMeTGvxdUODG90d6PY/H+fMRx5Cpq94c/Tbm4aXSn9PezUaXJ62NvVYla2UnYHtU55cEkk0PJhMbEC7JPapcuF1NOZsYHsUrXYGc/MfS/PRPBMaBR8dKxG+w0G4p1tFSOCSCBXAhaiQA5vbQ7xcZVLaCNud4XLi0i+x4NxLKGVtQ7Ve0J0XUPh1qth9IDqDjA1BFJ8wBc/2gsuXU9AmjzD7T9fZgnWAAIfpenDlS67g+OZr8OXHkRh/VfJnUxYR7CRsDJtXI10+M4jpBoHsJnqwmRTvwPM1myDHl03uoi7EemSo3q+Zl+qwHF+ZlHAMZRREcWUf6sAmrFTpKKFzaXxh1PU+O0li5lmgy9RkJlbaA1byO9iCYwTWmezMOwBmSagcj3GSmO5kg9ckoPR32PeCB0iprVqT5WZSib8Ccmeun8bBrY9hLVgBR7weobk8yie8uRIoN8cSM2kV3MwHg8re65WJaYWxJg2ckgdpA+raZY0ZRDKwAvvMMffZ4mA1qRMlriNXUDXzObjX0+uxs2wudInVzE+tSqbuDA3T6lLwIjg6ASSQeJzShx5CpayDyODOr0rev0+kDc0y/PkRbqelYEkq2nkeQP5k81tPsHVseN5pMlV4EEyaDQLmx3EN0+AsD5rvK1fhtXvGNd1yKmF6YdR1KtXs4A8xvH04RATvZoCNJiCrxTbHbtJtRbHHzdIxWhydqiPVYTrqtyO3mejOMMT8Eioj1fS+ozMjUeYaX2882Ig+3sK+kJ0fRhkZn57RnOtPR2Yf4YXpWRbAG3j6ytpfGVS4UQE4+f3Ec6fPyj8kWDFci3Wg13A8Ga3xqmuqsV/IkK8DyZ2fqdbVyAftNZMwYDTYvaKdQpVnAa7ogwdsE2sdx8GPC1Mj0+ochrE6uLMuXCrqdiJxH1Gywm/w/qDjyHEx9rcfWXJ4x7dR3mC1wWR9+ZkZI0j3tKb8sGMm28HlyhVO8cTUZx/aLPnRQbMT6nqmJIUxQuTdmXidOnrFvgyRCSPCe31FeeJV1sDKPexBFvdRnLjql8FY3q+0sP7QDA6tj4MyXoKJWJtFVjwZjIx5raYdt9pg5OQTGkR23BB2IlNk1AHxBFrFXMlqEYGD7GZLgeYB8oA3MXfqSdlEMGnxmW9zMdUwdD5nMd3u5RzOF5j+JfJ2fwvM/piiPaaP8TvKyZ8YK+bv9/wCZ5L8Lz1mbGWoPOx02ZsOReaqwex/zvMuplb8/6jot0ONnGkVxc2OnVaUAD5kw9YjM2m6Io/EL6gcKTXx8w0eqx0MmNmoKOB+5lO1pakWu5HkTCZAWNnVpNj4EV9YkgXVCri0YaLBDrvc2Pv8A5X6RR3DMrA73vfEjudOy7kjUo7TLoigKCdJ2I8/SGm5nUFfXrJYHF/tEX6hsLlTuQav4j/Wc62HqYb3ZeROT1eNlYAsHU7qw7ia8+o7pzFnVl23I3F9/iN5s2rFiYCwCL+nackNpVdP63C4cz4mF3pJ2v+8LyU6/6YyjTmB7ES7NE1+XkTOYiyeRe4gvU0kV4o3IxpoeZzx4MWLEOGHaMZBe/EXYb3NOWXZ9G1i5V71AdLkAXSTuIQne7jkZWtPk0qbMQydQWJFyurynVQMUveXIjVsZmXJKCpJJIB7A5hxzMFwTsbifrjupl+rjPB0t8znx0fKGg1n7TJ3aA9VhRoH6TDZyG3BjkTaMW3+Zl2rmou+QsbECzE8kxyJ002T5mGzgd4mx7XvKVSdydpWFozOXN9pRyBRAPk7AzAbUd4y1vWzmaI9spfaJTPcYa6RgnVITwDPQIwKBVOkjgefieXZ6ax2noumZc2DGwO9Wa5Ex/rP1v/G/hlW0ta7BtyL/ALzS9U6mmGyntBpja+BuNjNuRoCldzzYmDcQZCQGDb82Dv8AWWuoowZdwbsQBbQRpOlh2hsTnfSQGJ4+ZRVq2/pIAokH58GVmyeooLDTq2YHj6/WWWKg2lVe38RXM7BKA7/rAmMgNllKnVsynbV/7+ZzW6XWHROB7gDz/n7idCw/jwQe0FkxquO793Gxl81PXLnN7E44kQ6wLA7b/MJmUlSh378wajStcEcXNPxn+jEksAG2raZYCtQNjiBJ12e/M2Do0g71vfmTipVZjRBXtzA2QOdjzN53slhzVwLN4qXzGfVUjVkFcRln0qSYkSdVjmFzsTj38S5GVLZW1uSOJiSSUSSSSQCSSSQDu0JTKp7XB69+bk17zLFrYV+UkTBdjsdzIX+8wz948LVsa3gmy2aEyzlifEzHhN/JmHyHgSmPzMWPMYUSTNId5Wpa5mL3gBXfxMF5gmzNAXA4q53PwVy2OhVqQd5xdM6n4O5X1E81I/p9NP5+dO3jVty30K+YTZ1pKJ/5d5hULYxfFEgjtJk1KlXOV06xkxtpNAA+JnHSk+rd1sRNHK2kC6HmYyZgy0wAa9jAx8j61sGx3qLOw16CPaeAOJv3KymwCd6HBmNQP5l2vt/nMYDOQBNlor3mMlOg7bbj/qEdA/B34J8iCIpFVtx58S4mlcgOmyNxBtRRdtxzC5f+XY8SlQNZH1HzLjOl2GlrAIMGz1QPA2jecCgao/tEX9zEXKiL4pyQNjdQVk1NuNwfMvGBfMuM76ya5g2yWpEJkblYBgJUQzJJGunwAi2jACYnfgQw6Rq3MbAA4FTV3AtJ/wCkPmSNyQGsaj22lEkySSVKJ8QLtJJAIDtKdwJJIAFnJmfrJJGFgS6kkga1XeGRZJIqcWRUb/Cn09TQ7ySSOvpfP27ochKuiP0l5GOlSO4/WSSczogGVxVFTd8wZK6r2JMkkDbxW+xFryJk2AAOa+kkkYRixFE0RuD5gMpJU1sG3kklcpoGT57zfTA122kklfjO/YudBos81OQy1RPEkkrhPQJPiFA0pq7SSTViFV2YNuJJIyTCmpp0E4qSSMq1JJJAkkkkgH//2Q=="/>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http://www.organic-pet-digest.com/images/sore-on-dogs-leg-21480608.jpg"/>
          <p:cNvPicPr>
            <a:picLocks noChangeAspect="1" noChangeArrowheads="1"/>
          </p:cNvPicPr>
          <p:nvPr/>
        </p:nvPicPr>
        <p:blipFill>
          <a:blip r:embed="rId3" cstate="print"/>
          <a:srcRect/>
          <a:stretch>
            <a:fillRect/>
          </a:stretch>
        </p:blipFill>
        <p:spPr bwMode="auto">
          <a:xfrm>
            <a:off x="6246812" y="3429000"/>
            <a:ext cx="3810000" cy="25336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*midst</a:t>
            </a:r>
            <a:endParaRPr lang="en-US" dirty="0"/>
          </a:p>
        </p:txBody>
      </p:sp>
      <p:sp>
        <p:nvSpPr>
          <p:cNvPr id="3" name="Content Placeholder 2"/>
          <p:cNvSpPr>
            <a:spLocks noGrp="1"/>
          </p:cNvSpPr>
          <p:nvPr>
            <p:ph idx="1"/>
          </p:nvPr>
        </p:nvSpPr>
        <p:spPr>
          <a:xfrm>
            <a:off x="1522412" y="2057400"/>
            <a:ext cx="10286999" cy="4114800"/>
          </a:xfrm>
        </p:spPr>
        <p:txBody>
          <a:bodyPr/>
          <a:lstStyle/>
          <a:p>
            <a:r>
              <a:rPr lang="en-US" dirty="0" smtClean="0"/>
              <a:t>The middle area</a:t>
            </a:r>
          </a:p>
          <a:p>
            <a:r>
              <a:rPr lang="en-US" dirty="0" smtClean="0"/>
              <a:t>One red apple </a:t>
            </a:r>
            <a:r>
              <a:rPr lang="en-US" b="1" i="1" u="sng" dirty="0" smtClean="0"/>
              <a:t>in the midst </a:t>
            </a:r>
            <a:r>
              <a:rPr lang="en-US" dirty="0" smtClean="0"/>
              <a:t>of green ones             Gorilla </a:t>
            </a:r>
            <a:r>
              <a:rPr lang="en-US" b="1" i="1" u="sng" dirty="0" smtClean="0"/>
              <a:t>in the midst</a:t>
            </a:r>
            <a:r>
              <a:rPr lang="en-US" dirty="0" smtClean="0"/>
              <a:t> of jungle</a:t>
            </a:r>
            <a:endParaRPr lang="en-US" dirty="0"/>
          </a:p>
        </p:txBody>
      </p:sp>
      <p:sp>
        <p:nvSpPr>
          <p:cNvPr id="35842" name="AutoShape 2" descr="data:image/jpeg;base64,/9j/4AAQSkZJRgABAQAAAQABAAD/2wCEAAkGBhQSERQUExMVFRUWFxoYGBcXGBgaFxcYGBgVFBcYGBgXHCYeFxwjGhcXHy8gIycpLCwsFx4xNTAqNSYsLCkBCQoKDgwOGg8PGiwkHyQsKSwpKSwsKSwpLCwsLCksLCksLCwsLCwsLCwsLCwsKSksKSwpLCwsLCwpLCwsLCwsLP/AABEIAMIBAwMBIgACEQEDEQH/xAAbAAACAgMBAAAAAAAAAAAAAAAEBQIDAAEGB//EADsQAAEDAgMGBAUDAwMEAwAAAAEAAhEDIQQxQQUSUWFxgSKRofAGE7HB0RQy4UJy8QdSghUjYrIkM0P/xAAbAQACAwEBAQAAAAAAAAAAAAACAwEEBQAGB//EACoRAAICAQQBBAICAgMAAAAAAAABAhEDBBIhMUEFEyJRIzIzYYGRFBVx/9oADAMBAAIRAxEAPwDoMXRcASLpTUxN10sJHtnZMgvZZwzHHpzXzHBOLe2Qpr6F7sUofqkoq4iNVV+sWqtODY4/Vp1sPZhreI/sHquf2Fg3Yis1gyzceA1XqOGwzWMDWiwtyQZIJcBxXkFbhAAADbgLISraeKYVjNhnCCqCOBPuypTil0EL6jiRzS7FYiASRknDqU24JdtHY5eCA4R7yQY0vJyoSVtqRTcQb2A7mE3p1AKbQOGfNLD8GPd/+oaAcoM+uspxhdglkbzi4jiI5K5keJRqLsbJrakiNGkSEVSo5aIkYMAxw4X+i1qYv1yWfJ8i9pMUt0/jgrQ7hEKjevMIhrfDPPyULzRIm+INh/MG+yz+AyMLg61ctJBsRZesOd0Frd1xHxvsYbvzmCCP3Aajj1C0tHnW725eeiGjmf1PNNNgYf51UD+kXP4XL/qF3fwbQ3aW9q6/bRaGr/Fib8gJcnY0LCApONvsqsPUV1RtuZXnIr4jbBXtUSFN30UHuvmlAskG6qqpYc1bTOeZVeIEhFF0zhHtLFARokrH/ug2Lvsq/il76ZuO+iV0dp2a3MkyvQYcLlDcvI2NJM7DBWbM5o+k5JdmbzswnlCks3OtrES5DKLgjaLxzS5gRuFzCqw/ZUQMGv5rFAFYtNZWiBa2oo1TZQGWqjUfHkshLkI4v4t2duO+YMjn14rnG1l3u2WhzC06hcJQwpNUM4uA9YXpdHk3Yvl4BaPUvgHZXy6O+R4n3PTQLqNxx1twQmyGbrWtGgATRzbKhj/NcxvSoXVmRYDvz+yHr1PpCY1BCW1iJvPJV9RFx4RCBwyYkwoTfkPRXuIi9zznzCo3tJsqTVcHEgYibie6k6tYjegG8Zk6wSqS4knXqqm1jdTFtEhjgQRI3f7VjKoAcPKeCHDzHbipsrAiIgjVM4fRJsUi480YzDQL8MgFVhqwPGeOiYTDbdxqrenwRmrZzF9XK+aX7QY1zCNDaEfjnw5K8TVzVSS25K+jjyjaGBNOs6nzt0OS7/ZNUBoaNAFzPxDS/wC+1/mmOzMVdbupvNiiCkdlh62SOecjKR4bFi1wmNCuHWBE59li+3JWqD2sm8z2UHvGi25p6fdDOqxmEnY12Qy8uvx6Le+J5fRD/MtmB0WjW5LtoFkcThW1AQ4AjmlVL4bpMdvBgn3knDiJtC3ub0mw/hOhlnFUnwQUU6QGSIaVU4259FsPyE26ZIHbIL9+6LwYHRAMdcweR5ovD1I6LoUpKzhkFirGIHJYtFTX2CKwFTUdAvrkpzHu6FrVeCzIq2GL8fkkGz6M4ph4FNdo1c0o2TiP/kha+FNY5V9EeT1TZz7dkyp1pCRYSpYI+hVsbrN02ZwltGMsrvN+miEfca2V73CJPTNDOqAA68p4ynzdu2yEV1W+GR956c0C8wi8XUgCPRAV68/dVZxV8HGGoNSVVVqDILC4O5fhCHEW0+5RRgSF/O6wiXV5AjT1Sr58RBn7LYxXFHsCR0OGeTAiNTzhXVsVBAlc+7H7sbp6wqMRtSLkyreNycdmNOwoxcnwOcfiwYjgkOM2s0TFzy8olLcbtMuzNuAslrqjiCcuYIP0Wrg9KTe/N39F/HovMi3F1g8yW3HG6obj/CRIEX1/x6KlrA7Mg35z7CynQ3pif4W1HHDGqSNCGmiuEiwbQ96KyljyNYyiPWUFiw5pMyTnzvrC3Sq7zBIcHAkQ4aWI9UTS+gvajVsd09uvbbec53A38pTGhtkn90ToRl3Gi5bDVQ6oGu8BnN1o1sVa3EQ+N4Zkb2QI43VTNo8OXuIM9HGSqjq24oOvn9IUxXC5/D4i5EgRrxj6oxuNJtzjzyWNn9LlHmHKMrNoZw5jyN21xKv+YDySRuJRlPESFlTwtFCq4GDHRkb+81oviQbT5IMVIMEq5lXO/poluLQIXvXEGeH+FdTq90ubXVorIHFogYNatoRtU81tL2nEKlT6IDFVbLHVDpKwYKo7Jhva9vqrMIV2SJdqV5BXP7MxEYpvddbi/has6wLADxd+AlTPgKu2o1+/TMHifwtbDlwxg05Loimdtg69gjm1UnwmEqNABHkUS6rFjZYE4fK4jA6riLIU10O7Eqo11Ki32QEYivI5oQ1wQZF1F9f6IV+Jg8inxgyCOIr3Qb8Qo4jEib5JfXxF/Cr2PESg8Yg5LRxkJU7EK3CsL7nJWoafc6Hwg5OkMf1M90NVmL+7Kx7o99EG/ESZ016Zdc1uafTxxLhG1p8CiiZpyYBPkYWmUpnRw9fNVfrYgtynUR1y93VzMY7dsctCJt9VYdl7alwX4LAjfAcIJuDpEahXN2OAQ8P3STwkHLTnKvwuJac8rRItBAEWOkyMkzoEAUyTMG47fQyLqtkm49gzbRzm2qLg8l2Y+n4SZ2I3SSTEZaydPfJdj8QYMOpyLkD0zXEbVIDHdf8AK7Fkt0UpZLVBVH4g+cCx4aXhs74tHItyM6Qosf4j4PDBi+sD0BS/Z+GgA6m5TvCUBqCQeGfUaeaa5Rjwg8EnGNNkMAz9wh4B1/pJ0+pTPD0CGgRMHO0xn3CtaxjI15Rfj2RuGrT/AE9YzKS819GpiimuSmphs+E2VFLFOYSCBfimZiSAedxz+v4S/F0JBIzHXj/CqajAsiuuTN12hU474dmm4nxXuiBjM/JIW4q8nsps2hYTxWXLAeZfA9GJE9vXiiKVebCbpLgmuqu8OWp0C6jA4RrBa546niqmZKHHkirNNwz4yWJiSRosVPc/onaWBjWWaIPsflbNXhy9OSC/UNuTIPLTJap4sxmgpg2HNrjW2vf7KDqsgzJ+nKUn2ltttACWuMxECbTfyzRzMWHQSREWjKPujeKSipNcMY1JKwveA0B56X7LKgHUHOUO58SJt7hTpGUtgplVfAAiWkdj+UmxRczMd9Cn5s64t52Q+KoNMggEe8k2E67Cqzm6mLQlTFZ3hXbW2a+nLmmWjPiFzzsWStfDjjNXEgNq4q3NBurcUO7EKipXV6GIlBlMlzw0aroaVHdAHBKfh2jm89B796J41hzPH31WhgxpOzU00Nsd32AYsXHizmZtb3ZCNYTYOA3jxAHKdPNFV6WcndJaWyIy1idLoB1AiOE8ctO5V40o9cskzDNiA4QBr176q3DiCZ8QjIGL+7oGuCI8JEieM8xl9FbTq7p4giZHvjIUUMcmuhnQxGZsWntBCbYbEga2OX8FcpVe9lwJBvplzHmiaGNc4X8MZDly0tAScuHeqJk90R3jdpZ3kQuI2nVk7vNPnVCT4gLGZmxjSEnxeynO3XBwM8fPMTPBIw4Hj7M14pp2uQnA1BAn2Mk0OIbI3ZkiCNNMkmwmzXgwSPX7hMadDQG/GDHvqmbLfIWPHO7aoKfiSbB3v6LbHuFmuI/4kjtw7K2nhRumSN4ECI+6vOD3Q0FpaZtBtpe3OVNR6NPHkcei+k/ee0mBumCb309Y7FWVHCDpy+/vmgGVTDjEGdMjH9QjPXLgUWx8zPGeIEiBlzBvyyUSiNWW1TOW2wDTqHg64VGAaarw0WGp4BMPiynLQ7d3S12XAG31hVbDp7jebs/sqeZKEW12eX1WLbmaR1mAa1gDQIA9+ac0sveq53B1/eic0MVPM+8l5vLDm2IqhgXk3zWIOevktqpQFgbn81puLg8lprc+CCxdSAfT8K1GClwJSI4nCGrXYNMz0AJz0mV0tHZ4gAZZX0A5rnxiQyoSLkADpkJPKyfYfHgt3Re2Z1JT8iuC3eB+S+iRpZ8vXRRbr9VbVbyOnlxUI0kxqs198CUW04i7s/fZbqunO/BVuqRaxnXVaDokadFKGopxY8JBHnn+IXB/EGx/lj5jMtRw5jku8xFQxdItogQeB7rR003ikq6Cqzz51ZUl8mOKs2nhjSeWzIzBHBVYBs1G9Z8l6aMU1aBirkkdjsxu61oHBN2PAbcHL/KS4Sr4k1dUG6JPvK/BPx9HoIqiL6FgTBMEXEGfLmfIckqxNUENiZJI7CL9LphXdGpuG689bRqLcxzSzEO5xOhzCsIl92VPbP8AUWiDx1Bt74oKk60jeggA26wFc+pYkujLOTygBC1HwM4uNYORjt+QuY2HX9BdCoYdESP9wtqCFVh6x3SHZ2ggmwvvW4m1lDBnxG4ANoIgCZGegUfmWsR20h0a9PVSBufK8BNPEZEC2oMjXorsNWaXw7ISTxjOAOOSFFXSYGdjGoUvmQWmA4HO/PgMkIxMJc8Om0gZdOfZF0K8tJvbMAT0KU0DG8RvA5GD4SDnr0VtEFstDiA7SbWnj1+iholc8DN1YndLHDddmMyIPA5H62RLat3AA7ovpMcev5Q+GoO3PEM4I3RDutyYtNoTBrG75sSfli5duh0nURAgxfTyS2g0+eCVOhG7eToIAJba50MW1lUkQ1pEzbUXN5AH9oz5Xujjggz5fi3i3euXiWCJAcBHhtPrkhMViCWNa7wujeFwLmGmN215PZQDdi/aDN+k4cr34ZZ+fdKsBWTR9aedonO0WjtC52kd15bwMKrnhaM3WxW5SOipYrPSfeab7Px0EZW8jnquapV/VHUcTpb8W9lY+TGZ0jt6VEOaDxHNYueZtAgWce6xIqP0IoaYnCn+f8Lm9p0Kws1jnCcwCYXbmjaLkzfgP5UadHeOn3VHDqHB9WLTo4unszE1Kxe1hDTnv+GxzEZ+i7HY2yxTaJMu46IoNg+Eef20/wAKLahBsY581GbVyy8Ukhjk2WVTpcg9p7oeqy2ikKuUkW4i3BDVYm0HoqyVgmNbexW3OdNzePRRe/KBBWfMk3IsE2KCRXi61kgxT00xRuR5JRinyruO2+RyOZ2/QkHlcfcJXslv/cngCnW0zIKUYIQ8r0Wnl+OgsS/Kh/h3Ze5RzKmmZ1CCPhFsiPX/AAp065BBv7sreKVo9BOHVBZcIHiJi2UwRIInmM45IWtSBEHO3aLcb6WU6jgRM8JGUAyCb6ITEPETJjPneR2JH17qwhHyKXsFzvHMmeIy8s0HiqZAsBnM8BlcdYRlarGthERnwM80JVfPEzpyGpUhRcrIUKsNIiTIuc9bcIuq6DjukkEARwi8xJ8/JS+eN6AXNabEkTaxyHMISoQRrEesqTkXValTeMkNM9O0aK5mJduAEh27MaZ8eN0IxwBs4EgA3BvEWvn91ttZ0RI4zAm8d9B0krgnJ1TDqGMcxjg4M8UX1GsK4sY/duXW0kRxHPqgaWIDpLnHeAEWziBHK3LREYRhL4DoMH+qARw55BCwr5/s6PZLGAODrCLmfOT048Uxo0y2nFKoypcW8MuZfeHUkx2AXKYKq4B4gEOBsYm28Y43mOGSM2VjXBjA4Hc37nqI+kjqUthKN+fodljqb6rnhpYfFxMBkFu6BbLpYIbEuABMCHETBnwgRLR0A52JWOIl3ikOdvd7WkG8R5IOvWPEG/8A6gAxwBE+ygsbVoHdmSIgCSBpeDnfOMuKTbRMVieIH4+yZ1Lzf7E5ZpRtcw5h5H7KJK0Z+sXwsKpVrIqhUv8AfJKaFVF0qnoqE4GM2OW4kcvJYg21QsVT2weD1IsN8+JHvNZkzSJ5yM/fdae6TxIyvly5ql7o0vnK80kJLajiLEwo1CWZHkUJUxAvr10VIrZXn7I1AkIxFR2voqzUGYMKqrUMclANGZP8piicXb5N/cLbHcckOKhiFs1CMjof4RKP2EiitWIPE80ox1URlHvJMMURFuF0nxdXPiruGI2LFO0LpLhqsPTLaL0jpPh8+7r0Gmj8WFF1JM6Z1eWwt/PgxyQDKuXdbdVvPKNVYxLajecrQyNYQdOHvnZDurz+3U2nKch5IZtbp6/laLuMDpPLirCFsm+qCST+fJD1a1suJ7WjtY+q2/t0VVQiIHvrzRWQjXzBp1Ej+c7eihWJP7oFg7mQQI9CoVKhiBkb6H1VUe781NnKk7JsYSYGZ/Ek+Sk2WkCG3BMnIgyJnSPsqnuINv5j9v8ACwVSRE5GwI9+wuObLTaJIjlfh+Qr90Nde/NpB7iDn1QgHIcdREK2nBAgXE73MSI9VDJUg/CVnNm9jBMEaGQDfl9EwwuJIJBP77g6gQcuAv8ARJ6Z0I5CPd5+6vpVMojM+40CUxikOWm0TmBBPACTb3bqoVzNznnOomx+qoZVvBmZjoNVdiC3TUSevBJvksqVoFc4zlFpv0m2nD05JPth129/smVZ5JkmbD0FvSyS7SqS8DgPqmxM3Wy+BOg9HYd6VUnIym5VskTFsYtcsVAcsVfaCewVXXvc88/8oZ9fLWOPvkp1n5+7IV7uc/ReSggCurUMZDwxPvuqKtSchEZ+/NbqP9DwFrqhz5vOeg5f4VqMTi12Ikd1EPCqbBcsd11KLbRwQ6wEqDnLT8RMT6Kp9SSoUQkV16sXSXFvsfNMK9RKsU5XsMaDTE+OqZpGTc+9U4xyG2bhA8vkaW6lb+m4RzZZRr5KxzpS+k6LHRF0jKsONM2MOW0WNMKxrlRVcs3l1DnKy0vVZCjvLC9cBZpwz7KoD35qZcoKUxcpckI5qprZ1Vjiqt3W6JHby9o9x7srmZjLTkI7dFQHyArGmFDZCkFF4IAAgiZ58+QiB2V7acAHOcr8CM/wgg735q1lWNbf4KUyxGX2GsdGc+7fnzU3VCNfd+CF+dkJB118rrbqs2+nW31QNDt6SNVqn0Hmk+NpkPMrp8L8OVnOBLYGcE38l0OH+DKf76o33nSDuj18RSMmuw4ly/8ARkame90eb0wmGFwlRxG6xzv7Wk2HQL1DAfD1Gg7ebTYCRBI58OHZGY2qKdFwYIyHDOBYcLrOl6nGUtsYlNR5o8tGBqf7Ctp9W3A6INoFo0A5LFb9xDPZX2dfUqoSpWQ1TFXzQ1XE8152GJlQIqVfYH4yyVLqp14WQ7sTwVZq/wAKzGBAUamUWI4Fb+egnVFnzVOwILNe6pfU9M0P85VvrI1jCROs/ilmLqIh7y4gAEk5AXJTLB/BVasJdFMf+QO95ad09OGNXN0ScXjHSi9k04bPE/wu+wv+ndAQX79QjO8NPYCY7pvhfh2g2zaLOkI/+2xY+Ips48Y2lS3ah4G/5WUnL2o7Op70uY0n+0SO5CH2jsalWAD6YPUXvwOa5euQb5ix8Mm08jLpVVSovVMT8I4ctj5TQOIEEf8AIXXO43/TnWnVcP7mg+oIVvF6tp598FiOoRxQqrbqiY7X+E69C+7vt/3MBMdRmElL1pY5wyLdB2M91MuL1vfVAetmomUDuLHFRNSQBoJjuq99R3lKRG4ua5WsMoQPUhVXOJymgpzoW/m+qFaS4gNBJJgAZld18O/BjQ1tStd/+05N4C2ZVXUZ4aeNzYTzULdj/DD6rQ9ztxpuLS4jjGg6rqtm/DVNj2ua2S3V0m/G9k/oYUCA1pnj/Ct3IMd5jP8AK8rqPUcmVunSK880mVDCw4S7pPRZVsYne5+eaILs5t0yQVawJjRUE3JlZyst34EjSOaWbdxHgF/6rDpkfM+ih/1EAEcZS/aTt+pTpjLXvn6SrmDE96bGYu7LMLsljmAuHiNz3uPRbUH7QEmCLGOVrWWKz+XwwHklY82lsxtQZwf92v8AIXKY9jqTi13Y6EcQu7ewRdJdr7LbVHizGRGip6bPTqXQuUTk/wBSs+egsXSNN7mnT11BUBVW37a7QAx/ULX6hLzWhZ85d7QQXUqzqm+wfhuriIP7Kc/uOv8AaNeuSY/CfwdvgVa4N4LWcsw532C9BoUbdvfos7UaxQft4+/sYkK9j/D1KgAGMBJzcf3dzp9Lpt+kb+Tx6K9gjISB7/KHrYsRF5t6Kg2qvI7CorxVEhpMD1kdtf5QFUmx8QmBJsDwyV2JJgHj6JdWraSfXzVdu3wBIk58G0H1Wpk3VVKvAJix14Qoh97WUbaBsJLOfVRqMnl9FCe6IoutGqDolMoOGGRH8pLtv4Yp4hhY5sHRwA3h0T8AK75FpTcWaeOW6DDTPEviH4Tq4Ub376eW8AbcN4aJFvr3/E4UOaQQ2DYg/hef/FX+nd3VKENMT8uLH+06Twy6L1Wh9Wjk+OXh/fgPeefF61vKLhC1K9DRO4lvLYM2UF1HwJsYVa3zHftZl/fmPL7hJz5Fig5vwRuOm+DPhYUgH1AN9wm4/byB+q7akzwxl29+4VNCl4elrayckc1tr5zJBnp3XhdTnlmm5SJI0wDp0+9llNl7D6q+nSjhM+5B0U6ZgEyJPn7/AAqL/sFgj6c3gdOnVBYvCPiWm5ThxGXDuo1hlIjy+iiOSUXaAOCxOyq+/LaZPEAj0E5Kj/puIc7w0z+3Mx0sZ5rvNwE3ynPXyWnURNr9OGpI0WhHXy+kcpNKjlaexC0AFrZGdisXUfp5yP1/C0g/5U2CbeT3HvRDYgAyYgIyqQTnrZBVHxI4qtHhks434r2fJFQaWP2PviucXebUAc0j0XK1cAV6LSZd0FFgC1dZ8GfDYqEVqo8APhB/qI1PL6wlGz9kGpUDdMz0Ga9N2fQDGhosAIHIcPRK1+q9uGyPbOQwpNjJSfWA1PuFB8gZjp2QlWsCQcl5xxrgOy52MtqO6rOJMSOKCdUz193QlatBIkjn2lHHG2duDcTiyRmLaIB+MMZd+t0vxWKsco4oOntImWyTF8pV3HpnVg22OGPEWPUI+i3iMxb6ykuzCHO4hOqdGROmU8eiDJGmCjGG8BTaQDchVhgAOc+ilvmMhHqq7RKL6b+Uqxr+yFbU5KbXwluIaYUWzlnzQ76G9IMZaoylWZGfaDooVAHgkW5JqhtSafJJ5V8d/Ce7NekBH9bQMv8Ay+k+fFcKWr3naNAFpFrheObd2X8is5sQJlvRev8ASNa8sfbn2ujkxSGr1j4Q2f8AKoNbFyJdxk3/AI7LzjZeHDqrBpMnoLr1fZf7Qh9YyvaoIId0Bwvpr1/PqmNDD++6Cwtr8PT3Kb0W6915nFBTYVgrqZHvPiTKqDtABJ1lGVbi6CquiZzyHLtqk5sW18AWRc/MTr591EVYnQ9JVTnW4cVWaltI5ZnzSVEAsa8yTEwo/MiOs+7KkVTMzfpooCp0M++yYokBLjJ/cOw/AWIYVDx9Vi7azrDK32H1KFf9lixdHsnwJ8aM0pdl3WLFuaLsBhvwyPG7su2wYt2H1K2sVDXfzHIg8WPUIHFjxe+C2sVFfsSCVD4kJjjcdPuVixPx9kMS4/35JIKp+aBJgubInosWLc0o/B+x1WwP6/7l1OHaPD/y+ixYs7L/ACMUyn+v3zVDx4u6xYs/yQiWq21YsQBoupIzFC3Zv1csWKV5JYBUFh1+y8y+Ph4qZ5u+yxYtn0f+df8AhC7Emw//ALW9CvTNkG3ZYsV71j9v8BeR5hM+6cUD4R74rFixtH+7JLHe/JKcV+73wWLFGsFgp+yyp/V2WLFTRBSBY9VXx6rFiYQQqm5WLFikg//Z"/>
          <p:cNvSpPr>
            <a:spLocks noChangeAspect="1" noChangeArrowheads="1"/>
          </p:cNvSpPr>
          <p:nvPr/>
        </p:nvSpPr>
        <p:spPr bwMode="auto">
          <a:xfrm>
            <a:off x="0" y="-11223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4" name="Picture 4" descr="http://us.123rf.com/400wm/400/400/frankljunior/frankljunior0903/frankljunior090300034/4510772-background-of-wet-green-apples-with-a-single-red-delicious-in-the-midst.jpg"/>
          <p:cNvPicPr>
            <a:picLocks noChangeAspect="1" noChangeArrowheads="1"/>
          </p:cNvPicPr>
          <p:nvPr/>
        </p:nvPicPr>
        <p:blipFill>
          <a:blip r:embed="rId2" cstate="print"/>
          <a:srcRect/>
          <a:stretch>
            <a:fillRect/>
          </a:stretch>
        </p:blipFill>
        <p:spPr bwMode="auto">
          <a:xfrm>
            <a:off x="2665412" y="3352800"/>
            <a:ext cx="3505200" cy="2628900"/>
          </a:xfrm>
          <a:prstGeom prst="rect">
            <a:avLst/>
          </a:prstGeom>
          <a:noFill/>
        </p:spPr>
      </p:pic>
      <p:pic>
        <p:nvPicPr>
          <p:cNvPr id="35846" name="Picture 6" descr="https://encrypted-tbn2.gstatic.com/images?q=tbn:ANd9GcTlgSNy59zMemrbd8fR4iBX_oU8dxZBoZTQuc2RVn22zok82A3B"/>
          <p:cNvPicPr>
            <a:picLocks noChangeAspect="1" noChangeArrowheads="1"/>
          </p:cNvPicPr>
          <p:nvPr/>
        </p:nvPicPr>
        <p:blipFill>
          <a:blip r:embed="rId3" cstate="print"/>
          <a:srcRect/>
          <a:stretch>
            <a:fillRect/>
          </a:stretch>
        </p:blipFill>
        <p:spPr bwMode="auto">
          <a:xfrm>
            <a:off x="7923212" y="3276600"/>
            <a:ext cx="3505200" cy="262551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65">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TS102801065</Template>
  <TotalTime>0</TotalTime>
  <Words>693</Words>
  <Application>Microsoft Office PowerPoint</Application>
  <PresentationFormat>Custom</PresentationFormat>
  <Paragraphs>66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TS102801065</vt:lpstr>
      <vt:lpstr>Mystic Horse</vt:lpstr>
      <vt:lpstr>The Great Plains</vt:lpstr>
      <vt:lpstr>Pawnee People</vt:lpstr>
      <vt:lpstr>Earth-lodge villages</vt:lpstr>
      <vt:lpstr>Tipis</vt:lpstr>
      <vt:lpstr>* responsibility</vt:lpstr>
      <vt:lpstr>* patchwork</vt:lpstr>
      <vt:lpstr>* sores</vt:lpstr>
      <vt:lpstr>*midst</vt:lpstr>
      <vt:lpstr>*loosened</vt:lpstr>
      <vt:lpstr>*amazement</vt:lpstr>
      <vt:lpstr>*mysterious</vt:lpstr>
      <vt:lpstr>discarded</vt:lpstr>
      <vt:lpstr>enemy</vt:lpstr>
      <vt:lpstr>alarmed</vt:lpstr>
      <vt:lpstr>without hesitation</vt:lpstr>
      <vt:lpstr>Charged</vt:lpstr>
      <vt:lpstr>fearsome</vt:lpstr>
      <vt:lpstr>downpour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2013-11-11T20:56:20Z</dcterms:created>
  <dcterms:modified xsi:type="dcterms:W3CDTF">2014-09-03T02:31:43Z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