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65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67" r:id="rId12"/>
    <p:sldId id="266" r:id="rId13"/>
    <p:sldId id="276" r:id="rId14"/>
    <p:sldId id="277" r:id="rId15"/>
    <p:sldId id="275" r:id="rId16"/>
    <p:sldId id="268" r:id="rId17"/>
    <p:sldId id="278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3" autoAdjust="0"/>
    <p:restoredTop sz="94660"/>
  </p:normalViewPr>
  <p:slideViewPr>
    <p:cSldViewPr>
      <p:cViewPr varScale="1">
        <p:scale>
          <a:sx n="84" d="100"/>
          <a:sy n="84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C3962-86C0-4E27-A752-9FF593813837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991E8-8F0A-4774-AA53-B88420B1A4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991E8-8F0A-4774-AA53-B88420B1A4E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60A90C-26D5-4D13-A3AB-7FFB8AB7C982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E60A90C-26D5-4D13-A3AB-7FFB8AB7C982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E60A90C-26D5-4D13-A3AB-7FFB8AB7C982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41A0F8F-BD95-46F2-B02F-89F130FD2F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youtube.com/watch?v=Tu3KC4r_hc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audio" Target="file:///C:\Documents%20and%20Settings\jlbuckmaster\Local%20Settings\Temporary%20Internet%20Files\Content.IE5\SGROKEUR\MS910220526%5b1%5d.wav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youtube.com/watch?v=5bBmIhOxxm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Adelina’s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Whales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4.4.4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43889" t="21333" r="22778" b="7556"/>
          <a:stretch>
            <a:fillRect/>
          </a:stretch>
        </p:blipFill>
        <p:spPr bwMode="auto">
          <a:xfrm>
            <a:off x="381000" y="5334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46111" t="24000" r="42222" b="59111"/>
          <a:stretch>
            <a:fillRect/>
          </a:stretch>
        </p:blipFill>
        <p:spPr bwMode="auto">
          <a:xfrm>
            <a:off x="6248400" y="4020457"/>
            <a:ext cx="2209800" cy="19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Whale sightings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story is about a special place where you can go to see whales in the ocean.  </a:t>
            </a:r>
          </a:p>
          <a:p>
            <a:pPr lvl="1"/>
            <a:r>
              <a:rPr lang="en-US" dirty="0" smtClean="0"/>
              <a:t>Would you want to see whales?</a:t>
            </a:r>
          </a:p>
          <a:p>
            <a:pPr lvl="1"/>
            <a:r>
              <a:rPr lang="en-US" dirty="0" smtClean="0"/>
              <a:t>What other animal would you want to see in its natural home?</a:t>
            </a:r>
            <a:endParaRPr lang="en-US" dirty="0"/>
          </a:p>
        </p:txBody>
      </p:sp>
      <p:pic>
        <p:nvPicPr>
          <p:cNvPr id="36866" name="Picture 2" descr="http://travelwild.com/files/travelwild/ckfinder/files/whale-sighting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2400"/>
            <a:ext cx="4109663" cy="2743200"/>
          </a:xfrm>
          <a:prstGeom prst="rect">
            <a:avLst/>
          </a:prstGeom>
          <a:noFill/>
        </p:spPr>
      </p:pic>
      <p:pic>
        <p:nvPicPr>
          <p:cNvPr id="36868" name="Picture 4" descr="http://www.bigtravelweb.com/images/whale_watching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1" y="3968496"/>
            <a:ext cx="4800600" cy="2832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whales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afternoon in late January, </a:t>
            </a:r>
            <a:r>
              <a:rPr lang="en-US" dirty="0" err="1" smtClean="0"/>
              <a:t>Adelina</a:t>
            </a:r>
            <a:r>
              <a:rPr lang="en-US" dirty="0" smtClean="0"/>
              <a:t> walks to the beach to see if the gray whales have returned. </a:t>
            </a:r>
            <a:endParaRPr lang="en-US" dirty="0"/>
          </a:p>
        </p:txBody>
      </p:sp>
      <p:pic>
        <p:nvPicPr>
          <p:cNvPr id="10242" name="Picture 2" descr="http://t2.gstatic.com/images?q=tbn:ANd9GcQXa0uRmadiqJrXTeOJE1f3AtJ0nsnk99J7IK_7C96TJhh9iPdY:www.nmfs.noaa.gov/pr/images/cetaceans/graywhale_merrillgosho_no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2628900" cy="1743076"/>
          </a:xfrm>
          <a:prstGeom prst="rect">
            <a:avLst/>
          </a:prstGeom>
          <a:noFill/>
        </p:spPr>
      </p:pic>
      <p:pic>
        <p:nvPicPr>
          <p:cNvPr id="10244" name="Picture 4" descr="http://t2.gstatic.com/images?q=tbn:ANd9GcST7sKJNi379PiV8X9IRL4iSVrwifX_uj40PW9tetEkWotgKly5:www.marineecotours.com/files/gray-wh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5029200"/>
            <a:ext cx="2733675" cy="1666875"/>
          </a:xfrm>
          <a:prstGeom prst="rect">
            <a:avLst/>
          </a:prstGeom>
          <a:noFill/>
        </p:spPr>
      </p:pic>
      <p:pic>
        <p:nvPicPr>
          <p:cNvPr id="10246" name="Picture 6" descr="http://t1.gstatic.com/images?q=tbn:ANd9GcR5rtN4yVgVaHX7MA1976tOh0eR-wDc1NjXOR0-Id7oRRagCZe9GA:assets.mensjournal.com/img/essential/a-blind-date-with-a-gray-whale/618_348_a-blind-date-with-a-gray-wh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1196" y="3200400"/>
            <a:ext cx="610280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Laguna San Ignacio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Laguna is the name of a quiet, dusty fishing village in Laguna San Ignacio, Baja California.  </a:t>
            </a:r>
          </a:p>
          <a:p>
            <a:r>
              <a:rPr lang="en-US" b="1" dirty="0" smtClean="0"/>
              <a:t>Baja California </a:t>
            </a:r>
            <a:r>
              <a:rPr lang="en-US" dirty="0" smtClean="0"/>
              <a:t>is a state in Mexico.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			</a:t>
            </a:r>
          </a:p>
          <a:p>
            <a:pPr>
              <a:buNone/>
            </a:pPr>
            <a:r>
              <a:rPr lang="en-US" sz="2000" dirty="0" smtClean="0"/>
              <a:t>						Laguna San Ignacio</a:t>
            </a:r>
          </a:p>
          <a:p>
            <a:endParaRPr lang="en-US" dirty="0" smtClean="0"/>
          </a:p>
        </p:txBody>
      </p:sp>
      <p:pic>
        <p:nvPicPr>
          <p:cNvPr id="11268" name="Picture 4" descr="http://t0.gstatic.com/images?q=tbn:ANd9GcSY0cM_bLGvhUTitQ8r-uCV3pXJjf-zfWcgwRw5zCZJlU6WMovI:www.mhhe.com/biosci/pae/es_map/articles/images/sanignaci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1952625" cy="2333626"/>
          </a:xfrm>
          <a:prstGeom prst="rect">
            <a:avLst/>
          </a:prstGeom>
          <a:noFill/>
        </p:spPr>
      </p:pic>
      <p:pic>
        <p:nvPicPr>
          <p:cNvPr id="11272" name="Picture 8" descr="http://t2.gstatic.com/images?q=tbn:ANd9GcSYl0U2e19r7o2bcl9jTc8EBBsySMicBDnsxay-hssma71UaaXp:mw2.google.com/mw-panoramio/photos/medium/59421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95800"/>
            <a:ext cx="2609850" cy="1752600"/>
          </a:xfrm>
          <a:prstGeom prst="rect">
            <a:avLst/>
          </a:prstGeom>
          <a:noFill/>
        </p:spPr>
      </p:pic>
      <p:pic>
        <p:nvPicPr>
          <p:cNvPr id="11274" name="Picture 10" descr="http://t2.gstatic.com/images?q=tbn:ANd9GcRlijolzZh6S24xdmUyoCtV97PLsrwQ8P0lh7YkMBHohnzndkdEsQ:3.bp.blogspot.com/-QiD-89s5_mk/T0AlYKdoZDI/AAAAAAAADEs/F1YMjXFNqcs/s1600/s%252526lconcep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00549"/>
            <a:ext cx="3077360" cy="2305051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 rot="20247607">
            <a:off x="665183" y="3911166"/>
            <a:ext cx="1104847" cy="28956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Laguna San Ignacio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in Laguna San Ignacio do whales ever stop to say hello to humans. </a:t>
            </a:r>
          </a:p>
          <a:p>
            <a:pPr>
              <a:buNone/>
            </a:pPr>
            <a:r>
              <a:rPr lang="en-US" sz="1800" dirty="0" smtClean="0"/>
              <a:t>Mexico - The state of Baja California		Laguna San Ignacio</a:t>
            </a:r>
            <a:endParaRPr lang="en-US" sz="1800" dirty="0"/>
          </a:p>
        </p:txBody>
      </p:sp>
      <p:pic>
        <p:nvPicPr>
          <p:cNvPr id="11266" name="Picture 2" descr="http://www.wavelengthmagazine.com/Images/2006/fm06lag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971800"/>
            <a:ext cx="2596327" cy="3657600"/>
          </a:xfrm>
          <a:prstGeom prst="rect">
            <a:avLst/>
          </a:prstGeom>
          <a:noFill/>
        </p:spPr>
      </p:pic>
      <p:pic>
        <p:nvPicPr>
          <p:cNvPr id="11268" name="Picture 4" descr="http://t0.gstatic.com/images?q=tbn:ANd9GcSY0cM_bLGvhUTitQ8r-uCV3pXJjf-zfWcgwRw5zCZJlU6WMovI:www.mhhe.com/biosci/pae/es_map/articles/images/sanignaci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2398939" cy="2867026"/>
          </a:xfrm>
          <a:prstGeom prst="rect">
            <a:avLst/>
          </a:prstGeom>
          <a:noFill/>
        </p:spPr>
      </p:pic>
      <p:pic>
        <p:nvPicPr>
          <p:cNvPr id="11270" name="Picture 6" descr="http://www.billcaid.com/2004/SanIgnacio2004/Day2/SanIgnacioMap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5013" y="2971800"/>
            <a:ext cx="3588987" cy="38862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657600" y="5029200"/>
            <a:ext cx="533400" cy="5334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15000" y="2895600"/>
            <a:ext cx="2743200" cy="27432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6800" y="5029200"/>
            <a:ext cx="304800" cy="3048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Laguna San Ignacio (from above)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t1.gstatic.com/images?q=tbn:ANd9GcQCmU1AjdCGrfN4ffdGQj8P3-8dQ6egqoZzOTLXdwBeUZ-Bb6t7:mapas.owje.com/img/Imagen-Foto-Satelite-de-la-Laguna-San-Ignacio-Baja-California-Sur-Mexico-8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33600"/>
            <a:ext cx="3733800" cy="3733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505200" y="3200400"/>
            <a:ext cx="2133600" cy="21336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whales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Amazing video of a mother gray whale and her calf (baby) in Laguna San Ignacio {2:27}: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http://www.youtube.com/watch?v=Tu3KC4r_hcI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2770" name="Picture 2" descr="http://ferrebeekeeper.files.wordpress.com/2010/04/gray-wh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57600"/>
            <a:ext cx="4457700" cy="2943225"/>
          </a:xfrm>
          <a:prstGeom prst="rect">
            <a:avLst/>
          </a:prstGeom>
          <a:noFill/>
        </p:spPr>
      </p:pic>
      <p:pic>
        <p:nvPicPr>
          <p:cNvPr id="32772" name="Picture 4" descr="http://t1.gstatic.com/images?q=tbn:ANd9GcSOqCQ5NcZDTrshQ3NkL6w6CDyjejf75rqcLjGNxXTnxG_v4j2R:www.bajawhale.com/wp-content/uploads/2010/08/Baby-Grey-by-Yvon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2768" y="3657600"/>
            <a:ext cx="3891207" cy="2914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waters of the protected lagoon are warm and shallow.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A lagoon is a </a:t>
            </a:r>
            <a:r>
              <a:rPr lang="en-US" sz="2000" u="sng" dirty="0" smtClean="0"/>
              <a:t>shallow</a:t>
            </a:r>
            <a:r>
              <a:rPr lang="en-US" sz="2000" dirty="0" smtClean="0"/>
              <a:t> body of water separated from a larger body of water by barrier islands or reefs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Spanish: </a:t>
            </a:r>
            <a:r>
              <a:rPr lang="en-US" sz="2000" dirty="0" err="1" smtClean="0"/>
              <a:t>laguna</a:t>
            </a:r>
            <a:endParaRPr lang="en-US" sz="2000" dirty="0"/>
          </a:p>
        </p:txBody>
      </p:sp>
      <p:pic>
        <p:nvPicPr>
          <p:cNvPr id="4" name="Picture 2" descr="http://t1.gstatic.com/images?q=tbn:ANd9GcQCmU1AjdCGrfN4ffdGQj8P3-8dQ6egqoZzOTLXdwBeUZ-Bb6t7:mapas.owje.com/img/Imagen-Foto-Satelite-de-la-Laguna-San-Ignacio-Baja-California-Sur-Mexico-8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2286000" cy="2286000"/>
          </a:xfrm>
          <a:prstGeom prst="rect">
            <a:avLst/>
          </a:prstGeom>
          <a:noFill/>
        </p:spPr>
      </p:pic>
      <p:pic>
        <p:nvPicPr>
          <p:cNvPr id="8194" name="Picture 2" descr="https://encrypted-tbn3.gstatic.com/images?q=tbn:ANd9GcS4uHDIZQGKlN14wV7gP7JS9oB9b-p45kJ0PsmG2C2kd9bT-LFb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4456" y="2362200"/>
            <a:ext cx="3357119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s://encrypted-tbn3.gstatic.com/images?q=tbn:ANd9GcQWY_tM-8I2tm3WfZ2nrRG4zZVTCwNMc5fKDePoPX7cM5lPUF9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2705100" cy="1685926"/>
          </a:xfrm>
          <a:prstGeom prst="rect">
            <a:avLst/>
          </a:prstGeom>
          <a:noFill/>
        </p:spPr>
      </p:pic>
      <p:pic>
        <p:nvPicPr>
          <p:cNvPr id="34820" name="Picture 4" descr="https://encrypted-tbn2.gstatic.com/images?q=tbn:ANd9GcS6c7xUBmgGlwc4LW9Whrl2_3MZbdIqzX86-R4YXmYtNh9EEZN_0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419600"/>
            <a:ext cx="2975629" cy="2228851"/>
          </a:xfrm>
          <a:prstGeom prst="rect">
            <a:avLst/>
          </a:prstGeom>
          <a:noFill/>
        </p:spPr>
      </p:pic>
      <p:pic>
        <p:nvPicPr>
          <p:cNvPr id="34822" name="Picture 6" descr="https://encrypted-tbn1.gstatic.com/images?q=tbn:ANd9GcQUcMjVBEtF4Az_LCexykuUo4r-cD3MXuwwwlCdWt6V6qxepE3d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35965"/>
            <a:ext cx="3886200" cy="2422035"/>
          </a:xfrm>
          <a:prstGeom prst="rect">
            <a:avLst/>
          </a:prstGeom>
          <a:noFill/>
        </p:spPr>
      </p:pic>
      <p:pic>
        <p:nvPicPr>
          <p:cNvPr id="34824" name="Picture 8" descr="https://encrypted-tbn2.gstatic.com/images?q=tbn:ANd9GcTxyLnIPSb3knCymsizyZYbEcR94uM_NE1dCElzHR6EROwDR9h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502664"/>
            <a:ext cx="4800600" cy="2688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wind blows her long, dark hair into tangles.</a:t>
            </a:r>
            <a:r>
              <a:rPr lang="en-US" sz="1600" dirty="0" smtClean="0"/>
              <a:t> </a:t>
            </a:r>
            <a:endParaRPr lang="en-US" sz="1100" dirty="0" smtClean="0"/>
          </a:p>
          <a:p>
            <a:pPr>
              <a:buNone/>
            </a:pPr>
            <a:r>
              <a:rPr lang="en-US" sz="2000" dirty="0" smtClean="0"/>
              <a:t>     tangled hair			This kitty is tangled with his yarn!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		         Be careful!  The lights might tangle up!	</a:t>
            </a:r>
            <a:endParaRPr lang="en-US" sz="1600" dirty="0"/>
          </a:p>
        </p:txBody>
      </p:sp>
      <p:pic>
        <p:nvPicPr>
          <p:cNvPr id="7170" name="Picture 2" descr="https://encrypted-tbn2.gstatic.com/images?q=tbn:ANd9GcQbEUsODv_KgW8FGeMLBOCYPIR3VN2m9RbRS3RVsA8xw_PqbEwh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2619375" cy="1743076"/>
          </a:xfrm>
          <a:prstGeom prst="rect">
            <a:avLst/>
          </a:prstGeom>
          <a:noFill/>
        </p:spPr>
      </p:pic>
      <p:pic>
        <p:nvPicPr>
          <p:cNvPr id="7172" name="Picture 4" descr="https://encrypted-tbn2.gstatic.com/images?q=tbn:ANd9GcTzamya3gEmIXa5QXs0ehNEV-oO6GclRyYGy6uwWwSbFAuEKGlY"/>
          <p:cNvPicPr>
            <a:picLocks noChangeAspect="1" noChangeArrowheads="1"/>
          </p:cNvPicPr>
          <p:nvPr/>
        </p:nvPicPr>
        <p:blipFill>
          <a:blip r:embed="rId3" cstate="print"/>
          <a:srcRect b="20288"/>
          <a:stretch>
            <a:fillRect/>
          </a:stretch>
        </p:blipFill>
        <p:spPr bwMode="auto">
          <a:xfrm>
            <a:off x="1066800" y="4648200"/>
            <a:ext cx="2590800" cy="1752600"/>
          </a:xfrm>
          <a:prstGeom prst="rect">
            <a:avLst/>
          </a:prstGeom>
          <a:noFill/>
        </p:spPr>
      </p:pic>
      <p:pic>
        <p:nvPicPr>
          <p:cNvPr id="7174" name="Picture 6" descr="https://encrypted-tbn0.gstatic.com/images?q=tbn:ANd9GcRk8K0I6hp0oEaXCc-wTQPxNJ7aIIlny5R_WdTZOTvaBglmltev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57524"/>
            <a:ext cx="2619375" cy="1743076"/>
          </a:xfrm>
          <a:prstGeom prst="rect">
            <a:avLst/>
          </a:prstGeom>
          <a:noFill/>
        </p:spPr>
      </p:pic>
      <p:pic>
        <p:nvPicPr>
          <p:cNvPr id="7176" name="Picture 8" descr="https://encrypted-tbn0.gstatic.com/images?q=tbn:ANd9GcSNwuEbnQvNXDKMkZH-PTZDgaT_yvZ08ZNvdsmN2fGVS0bVe82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5181600"/>
            <a:ext cx="2057400" cy="1597511"/>
          </a:xfrm>
          <a:prstGeom prst="rect">
            <a:avLst/>
          </a:prstGeom>
          <a:noFill/>
        </p:spPr>
      </p:pic>
      <p:pic>
        <p:nvPicPr>
          <p:cNvPr id="7178" name="Picture 10" descr="https://encrypted-tbn2.gstatic.com/images?q=tbn:ANd9GcRTugCP_lCy5v9lL7drabEE4JiJ-wi9JbW-Eg6g45aUIziBkpF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5181600"/>
            <a:ext cx="2057400" cy="1461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rumbling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night </a:t>
            </a:r>
            <a:r>
              <a:rPr lang="en-US" dirty="0" err="1" smtClean="0"/>
              <a:t>Adelina</a:t>
            </a:r>
            <a:r>
              <a:rPr lang="en-US" dirty="0" smtClean="0"/>
              <a:t> was awakened by a loud, low rumbling noise.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i="1" dirty="0" smtClean="0"/>
              <a:t>Click for sound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2000" dirty="0" smtClean="0"/>
              <a:t>The rumble </a:t>
            </a:r>
            <a:r>
              <a:rPr lang="en-US" sz="2000" smtClean="0"/>
              <a:t>of thunder		</a:t>
            </a:r>
            <a:endParaRPr lang="en-US" dirty="0"/>
          </a:p>
        </p:txBody>
      </p:sp>
      <p:pic>
        <p:nvPicPr>
          <p:cNvPr id="4" name="MS910220526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200" y="4191000"/>
            <a:ext cx="685800" cy="685800"/>
          </a:xfrm>
          <a:prstGeom prst="rect">
            <a:avLst/>
          </a:prstGeom>
        </p:spPr>
      </p:pic>
      <p:pic>
        <p:nvPicPr>
          <p:cNvPr id="5" name="MS900069610[1].wav">
            <a:hlinkClick r:id="" action="ppaction://media"/>
          </p:cNvPr>
          <p:cNvPicPr>
            <a:picLocks noRot="1" noChangeAspect="1"/>
          </p:cNvPicPr>
          <p:nvPr>
            <a:wavAudioFile r:embed="rId2" name="MS900069610[1].wav"/>
          </p:nvPr>
        </p:nvPicPr>
        <p:blipFill>
          <a:blip r:embed="rId6" cstate="print"/>
          <a:stretch>
            <a:fillRect/>
          </a:stretch>
        </p:blipFill>
        <p:spPr>
          <a:xfrm>
            <a:off x="1524000" y="4191000"/>
            <a:ext cx="762000" cy="762000"/>
          </a:xfrm>
          <a:prstGeom prst="rect">
            <a:avLst/>
          </a:prstGeom>
        </p:spPr>
      </p:pic>
      <p:pic>
        <p:nvPicPr>
          <p:cNvPr id="6" name="MS900069611[1].wav">
            <a:hlinkClick r:id="" action="ppaction://media"/>
          </p:cNvPr>
          <p:cNvPicPr>
            <a:picLocks noRot="1" noChangeAspect="1"/>
          </p:cNvPicPr>
          <p:nvPr>
            <a:wavAudioFile r:embed="rId3" name="MS900069611[1].wav"/>
          </p:nvPr>
        </p:nvPicPr>
        <p:blipFill>
          <a:blip r:embed="rId7" cstate="print"/>
          <a:stretch>
            <a:fillRect/>
          </a:stretch>
        </p:blipFill>
        <p:spPr>
          <a:xfrm>
            <a:off x="2209800" y="4191000"/>
            <a:ext cx="762000" cy="762000"/>
          </a:xfrm>
          <a:prstGeom prst="rect">
            <a:avLst/>
          </a:prstGeom>
        </p:spPr>
      </p:pic>
      <p:pic>
        <p:nvPicPr>
          <p:cNvPr id="6146" name="Picture 2" descr="https://encrypted-tbn0.gstatic.com/images?q=tbn:ANd9GcSIashDDviLEOQpsmkNM-WcwRZFvXsOGC3dpzBTuO4MbgUvcSzNW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2438400"/>
            <a:ext cx="2466975" cy="1847851"/>
          </a:xfrm>
          <a:prstGeom prst="rect">
            <a:avLst/>
          </a:prstGeom>
          <a:noFill/>
        </p:spPr>
      </p:pic>
      <p:pic>
        <p:nvPicPr>
          <p:cNvPr id="6148" name="Picture 4" descr="http://i.usatoday.net/news/_photos/2012/04/17/Mexico-raises-volcano-alert-after-rumbling-911AUIS2-x-lar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4419600"/>
            <a:ext cx="3111500" cy="2286001"/>
          </a:xfrm>
          <a:prstGeom prst="rect">
            <a:avLst/>
          </a:prstGeom>
          <a:noFill/>
        </p:spPr>
      </p:pic>
      <p:pic>
        <p:nvPicPr>
          <p:cNvPr id="6150" name="Picture 6" descr="https://encrypted-tbn0.gstatic.com/images?q=tbn:ANd9GcRNiSoIznBweEyU3ODOuCWMFxgihjzcTVcaO_bm4bz3xyHdFYy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0" y="4343400"/>
            <a:ext cx="2362200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When a whale surfaced, I couldn’t believe how big it was!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There are different kinds of whales.  </a:t>
            </a:r>
            <a:endParaRPr lang="en-US" sz="16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600" dirty="0" smtClean="0"/>
              <a:t>Killer </a:t>
            </a:r>
            <a:r>
              <a:rPr lang="en-US" sz="1600" dirty="0" smtClean="0"/>
              <a:t>whale {Orca} (not really dangerous to people)</a:t>
            </a:r>
          </a:p>
          <a:p>
            <a:pPr>
              <a:buNone/>
            </a:pPr>
            <a:r>
              <a:rPr lang="en-US" sz="1600" dirty="0" smtClean="0"/>
              <a:t>							     humpback whale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pic>
        <p:nvPicPr>
          <p:cNvPr id="12290" name="Picture 2" descr="http://t2.gstatic.com/images?q=tbn:ANd9GcSwGyx87lhUb7zrf7E4Zb0suDZUEKiV36R9a9uZAVLOpzKGitj1Tg:swfsc.noaa.gov/uploadedImages/Divisions/PRD/News_Items/Transient_Killer_Whale_PhotoCredit_to_Dave_Ellifr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2619375" cy="1743076"/>
          </a:xfrm>
          <a:prstGeom prst="rect">
            <a:avLst/>
          </a:prstGeom>
          <a:noFill/>
        </p:spPr>
      </p:pic>
      <p:pic>
        <p:nvPicPr>
          <p:cNvPr id="12292" name="Picture 4" descr="http://t2.gstatic.com/images?q=tbn:ANd9GcRRR4L0scrAFz_weocmIpKzf2XRK3pR4Xxa8DLtvaxesQAc_COYFw:animal.discovery.com/guides/baby-animals/mammals/gallery/killer-wh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971800"/>
            <a:ext cx="2552700" cy="1790701"/>
          </a:xfrm>
          <a:prstGeom prst="rect">
            <a:avLst/>
          </a:prstGeom>
          <a:noFill/>
        </p:spPr>
      </p:pic>
      <p:pic>
        <p:nvPicPr>
          <p:cNvPr id="12294" name="Picture 6" descr="http://t0.gstatic.com/images?q=tbn:ANd9GcQJz456Rnlme-XRuVC1STxPSVeP0AO9RXteYYaSF_Yg79yerWN9BQ:upload.wikimedia.org/wikipedia/commons/6/61/Humpback_Whale_underwater_s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200400"/>
            <a:ext cx="2857500" cy="1600200"/>
          </a:xfrm>
          <a:prstGeom prst="rect">
            <a:avLst/>
          </a:prstGeom>
          <a:noFill/>
        </p:spPr>
      </p:pic>
      <p:pic>
        <p:nvPicPr>
          <p:cNvPr id="12298" name="Picture 10" descr="http://t2.gstatic.com/images?q=tbn:ANd9GcSTjT9ty7TgCoG1Z6pZ8cOJviU--WZeqUnhafaPXrAwRO_Hpk6jrQ:favim.com/orig/201107/03/boy-free-willy-heather-killer-whale-orca-seaworld-Favim.com-92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791075"/>
            <a:ext cx="2209800" cy="2066925"/>
          </a:xfrm>
          <a:prstGeom prst="rect">
            <a:avLst/>
          </a:prstGeom>
          <a:noFill/>
        </p:spPr>
      </p:pic>
      <p:pic>
        <p:nvPicPr>
          <p:cNvPr id="12300" name="Picture 12" descr="http://t0.gstatic.com/images?q=tbn:ANd9GcTQMTO2KVZYwXOO5gKwwoy-xjIpeLKuWbnYXBpY4EwXPp6lwYtn:www.audubonmagazine.org/sites/default/files/imagecache/magazine_slide_and_article/photos/wha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876800"/>
            <a:ext cx="2581275" cy="1771651"/>
          </a:xfrm>
          <a:prstGeom prst="rect">
            <a:avLst/>
          </a:prstGeom>
          <a:noFill/>
        </p:spPr>
      </p:pic>
      <p:pic>
        <p:nvPicPr>
          <p:cNvPr id="12302" name="Picture 14" descr="http://t1.gstatic.com/images?q=tbn:ANd9GcR3RPY-ZrFf1wLz9M2wwMS0DAN9Bix5YcU18Vk5Q0LjhLgBh7Yq:0.tqn.com/d/gocanada/1/0/W/C/-/-/DSC_13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876800"/>
            <a:ext cx="2552700" cy="179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could hear the sounds of the whales breathing and snoring outside her window.</a:t>
            </a:r>
          </a:p>
          <a:p>
            <a:r>
              <a:rPr lang="en-US" dirty="0" smtClean="0"/>
              <a:t>See a baby scared by her dad’s snoring: </a:t>
            </a:r>
            <a:r>
              <a:rPr lang="en-US" sz="2400" dirty="0" smtClean="0">
                <a:hlinkClick r:id="rId2"/>
              </a:rPr>
              <a:t>http://www.youtube.com/watch?v=5bBmIhOxxmk</a:t>
            </a:r>
            <a:r>
              <a:rPr lang="en-US" sz="2400" dirty="0" smtClean="0"/>
              <a:t> </a:t>
            </a:r>
            <a:endParaRPr lang="en-US" dirty="0" smtClean="0"/>
          </a:p>
        </p:txBody>
      </p:sp>
      <p:pic>
        <p:nvPicPr>
          <p:cNvPr id="5122" name="Picture 2" descr="https://encrypted-tbn3.gstatic.com/images?q=tbn:ANd9GcQW03CIQ26fqU_EIP-1Cti7yZ8HxwqfSrpu0DGITcSjw7pGhtr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191000"/>
            <a:ext cx="1847850" cy="2466975"/>
          </a:xfrm>
          <a:prstGeom prst="rect">
            <a:avLst/>
          </a:prstGeom>
          <a:noFill/>
        </p:spPr>
      </p:pic>
      <p:pic>
        <p:nvPicPr>
          <p:cNvPr id="5124" name="Picture 4" descr="https://encrypted-tbn2.gstatic.com/images?q=tbn:ANd9GcQNV7iWG_7T48Vdpek-SNw29v64q714VLBbo7e3h1KnX2R72zVG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648200"/>
            <a:ext cx="2676525" cy="1704976"/>
          </a:xfrm>
          <a:prstGeom prst="rect">
            <a:avLst/>
          </a:prstGeom>
          <a:noFill/>
        </p:spPr>
      </p:pic>
      <p:pic>
        <p:nvPicPr>
          <p:cNvPr id="5128" name="Picture 8" descr="https://encrypted-tbn3.gstatic.com/images?q=tbn:ANd9GcTNiy5ob5wJbXVHVchv3Y0sKNAndB77p5iEDt4pn9C5eew7asHQp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343400"/>
            <a:ext cx="2295525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/>
          <a:lstStyle/>
          <a:p>
            <a:r>
              <a:rPr lang="en-US" dirty="0" smtClean="0"/>
              <a:t>The whales raised their massive heads up out of the water.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Massive means </a:t>
            </a:r>
            <a:r>
              <a:rPr lang="en-US" i="1" dirty="0" smtClean="0"/>
              <a:t>huge</a:t>
            </a:r>
            <a:r>
              <a:rPr lang="en-US" dirty="0" smtClean="0"/>
              <a:t>. </a:t>
            </a:r>
          </a:p>
        </p:txBody>
      </p:sp>
      <p:pic>
        <p:nvPicPr>
          <p:cNvPr id="4098" name="Picture 2" descr="https://encrypted-tbn1.gstatic.com/images?q=tbn:ANd9GcQYKRJ2uhkvX1d5YWYeQdOmRRZsBw4HhznO7OhA6LamFj57Voqa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438400"/>
            <a:ext cx="2466975" cy="1847851"/>
          </a:xfrm>
          <a:prstGeom prst="rect">
            <a:avLst/>
          </a:prstGeom>
          <a:noFill/>
        </p:spPr>
      </p:pic>
      <p:pic>
        <p:nvPicPr>
          <p:cNvPr id="4100" name="Picture 4" descr="https://encrypted-tbn2.gstatic.com/images?q=tbn:ANd9GcQK58P9pve6tvJ0JyLsFGZPBVYGnjMcoNQGLEcWU89U6hO6MYx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752975"/>
            <a:ext cx="2333625" cy="1952625"/>
          </a:xfrm>
          <a:prstGeom prst="rect">
            <a:avLst/>
          </a:prstGeom>
          <a:noFill/>
        </p:spPr>
      </p:pic>
      <p:pic>
        <p:nvPicPr>
          <p:cNvPr id="4104" name="Picture 8" descr="http://i.dailymail.co.uk/i/pix/2012/08/03/article-0-1456F782000005DC-757_964x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19400"/>
            <a:ext cx="3948004" cy="2514600"/>
          </a:xfrm>
          <a:prstGeom prst="rect">
            <a:avLst/>
          </a:prstGeom>
          <a:noFill/>
        </p:spPr>
      </p:pic>
      <p:pic>
        <p:nvPicPr>
          <p:cNvPr id="4106" name="Picture 10" descr="https://encrypted-tbn0.gstatic.com/images?q=tbn:ANd9GcSTw_LkhqDefZoFM-JTYpmXei24ful2tVB_MSpRfMJAvEb_ULj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052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whale dove below them and surfaced again on the opposite side of the boat. </a:t>
            </a:r>
            <a:endParaRPr lang="en-US" dirty="0"/>
          </a:p>
        </p:txBody>
      </p:sp>
      <p:pic>
        <p:nvPicPr>
          <p:cNvPr id="3074" name="Picture 2" descr="https://encrypted-tbn2.gstatic.com/images?q=tbn:ANd9GcTnkckqEmRHLIEWR9qjS7gDGOrxtNckBI0jsZB7_zMNUEdHASGh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1743075" cy="2619375"/>
          </a:xfrm>
          <a:prstGeom prst="rect">
            <a:avLst/>
          </a:prstGeom>
          <a:noFill/>
        </p:spPr>
      </p:pic>
      <p:pic>
        <p:nvPicPr>
          <p:cNvPr id="3076" name="Picture 4" descr="https://encrypted-tbn1.gstatic.com/images?q=tbn:ANd9GcSagtkVtQvigv2TsRmP_7he3foSthF9hZDKKa6nAN_S4UelyuCZ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819400"/>
            <a:ext cx="2200275" cy="2076450"/>
          </a:xfrm>
          <a:prstGeom prst="rect">
            <a:avLst/>
          </a:prstGeom>
          <a:noFill/>
        </p:spPr>
      </p:pic>
      <p:pic>
        <p:nvPicPr>
          <p:cNvPr id="3078" name="Picture 6" descr="https://encrypted-tbn2.gstatic.com/images?q=tbn:ANd9GcQz14vyb_2nrtwk56iSb9jA8YWVAmvD2F5MH3AeXocShqMbjcq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029200"/>
            <a:ext cx="2619375" cy="1743076"/>
          </a:xfrm>
          <a:prstGeom prst="rect">
            <a:avLst/>
          </a:prstGeom>
          <a:noFill/>
        </p:spPr>
      </p:pic>
      <p:pic>
        <p:nvPicPr>
          <p:cNvPr id="3080" name="Picture 8" descr="https://encrypted-tbn0.gstatic.com/images?q=tbn:ANd9GcTwxVMYzuxbjM5rKnJhl09Mv-iP3G3CXYh7P5YWlT7AWJAlR6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667000"/>
            <a:ext cx="2714625" cy="1685926"/>
          </a:xfrm>
          <a:prstGeom prst="rect">
            <a:avLst/>
          </a:prstGeom>
          <a:noFill/>
        </p:spPr>
      </p:pic>
      <p:pic>
        <p:nvPicPr>
          <p:cNvPr id="3082" name="Picture 10" descr="https://encrypted-tbn1.gstatic.com/images?q=tbn:ANd9GcRjQbcoUEczDJWjJjNVA9E4uF_3UoMHCk8jlrNSr9lMhEncx2D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4572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heard about the unique encounter between the whale and the fishing boat. </a:t>
            </a:r>
            <a:endParaRPr lang="en-US" dirty="0"/>
          </a:p>
        </p:txBody>
      </p:sp>
      <p:pic>
        <p:nvPicPr>
          <p:cNvPr id="2052" name="Picture 4" descr="http://mishfish13.com/wp-content/uploads/2013/01/uniqu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3733800"/>
            <a:ext cx="4000500" cy="3000376"/>
          </a:xfrm>
          <a:prstGeom prst="rect">
            <a:avLst/>
          </a:prstGeom>
          <a:noFill/>
        </p:spPr>
      </p:pic>
      <p:pic>
        <p:nvPicPr>
          <p:cNvPr id="2054" name="Picture 6" descr="http://www.stage2planning.com/Portals/13035/images/unique%20abil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62424"/>
            <a:ext cx="4762500" cy="2771776"/>
          </a:xfrm>
          <a:prstGeom prst="rect">
            <a:avLst/>
          </a:prstGeom>
          <a:noFill/>
        </p:spPr>
      </p:pic>
      <p:pic>
        <p:nvPicPr>
          <p:cNvPr id="2056" name="Picture 8" descr="https://encrypted-tbn2.gstatic.com/images?q=tbn:ANd9GcSBm1bzJbnES0ulnTyShGC51NhPIOj4YFL49dYslGN1ejRc6_15U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122" y="2819400"/>
            <a:ext cx="2925703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</a:t>
            </a:r>
            <a:r>
              <a:rPr lang="en-US" dirty="0" err="1" smtClean="0"/>
              <a:t>Adelina’s</a:t>
            </a:r>
            <a:r>
              <a:rPr lang="en-US" dirty="0" smtClean="0"/>
              <a:t> friends are politicians. </a:t>
            </a:r>
            <a:endParaRPr lang="en-US" dirty="0"/>
          </a:p>
        </p:txBody>
      </p:sp>
      <p:pic>
        <p:nvPicPr>
          <p:cNvPr id="1026" name="Picture 2" descr="http://www.rexandersonpc.com/wp-content/uploads/politician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86000"/>
            <a:ext cx="1599830" cy="1647825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Q1E4d6MWcxYvvfSkmHtPvM50NiIuZ2yjDn4TiGHkBzejNdL5HT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514600"/>
            <a:ext cx="2343150" cy="1952625"/>
          </a:xfrm>
          <a:prstGeom prst="rect">
            <a:avLst/>
          </a:prstGeom>
          <a:noFill/>
        </p:spPr>
      </p:pic>
      <p:pic>
        <p:nvPicPr>
          <p:cNvPr id="1030" name="Picture 6" descr="https://encrypted-tbn2.gstatic.com/images?q=tbn:ANd9GcT7BGi-oRcWpimwTQKH5ksx14Qz4Mtq3i5SkNAkz0hS3mPu5Vtu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648200"/>
            <a:ext cx="2705100" cy="1695451"/>
          </a:xfrm>
          <a:prstGeom prst="rect">
            <a:avLst/>
          </a:prstGeom>
          <a:noFill/>
        </p:spPr>
      </p:pic>
      <p:pic>
        <p:nvPicPr>
          <p:cNvPr id="1032" name="Picture 8" descr="https://encrypted-tbn0.gstatic.com/images?q=tbn:ANd9GcTtdiqGmJ1XUp1ncLWW4Y5HrPOXpGOKDmSJQeSw9exVkXnL5Y0l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637925"/>
            <a:ext cx="4724400" cy="314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http://animal.discovery.com/tv/whale-wars/meet-the-whales/images/meet-the-wh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858125" cy="547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http://cdn3.standard.net/sites/default/files/imagecache/max_800/2011/12/28/story-blue-whale-112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229600" cy="6388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indianwhalewatch.com/wp-content/uploads/2011/05/Wh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"/>
            <a:ext cx="4648200" cy="6714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newswatch.nationalgeographic.com/files/2012/10/ocean-soul-right-whale-1000-600x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615578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tiffanyandjohnny.files.wordpress.com/2012/04/72924_10150665334481713_65587326712_9649855_663574297_n-print-4x6.jpg?w=1024&amp;h=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195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t1.gstatic.com/images?q=tbn:ANd9GcSY5VcOKHfhkywMOhQN4D-alPPBLYVtgOc8gzWBuJqKjIEWIlmtlQ:onlyhdwallpapers.com/wallpaper/seas_diver_whales_high_five_blue_whale_fin_desktop_1200x1586_hd-wallpaper-861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188536" cy="2895603"/>
          </a:xfrm>
          <a:prstGeom prst="rect">
            <a:avLst/>
          </a:prstGeom>
          <a:noFill/>
        </p:spPr>
      </p:pic>
      <p:pic>
        <p:nvPicPr>
          <p:cNvPr id="31748" name="Picture 4" descr="http://www.scubadiving.com/files/imagecache/enlarged_image/_images/201109/wil-blue-wh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5470" y="2286000"/>
            <a:ext cx="6668530" cy="4441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about whales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ever seen a whale?  </a:t>
            </a:r>
          </a:p>
          <a:p>
            <a:pPr lvl="1"/>
            <a:r>
              <a:rPr lang="en-US" dirty="0" smtClean="0"/>
              <a:t>You might have seen a whale in a movie, in an aquarium, or even in a book!</a:t>
            </a:r>
            <a:endParaRPr lang="en-US" dirty="0"/>
          </a:p>
        </p:txBody>
      </p:sp>
      <p:pic>
        <p:nvPicPr>
          <p:cNvPr id="1026" name="Picture 2" descr="http://upload.wikimedia.org/wikipedia/commons/3/37/Killerwhales_jum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558" y="3366569"/>
            <a:ext cx="4908842" cy="3262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537</TotalTime>
  <Words>359</Words>
  <Application>Microsoft Office PowerPoint</Application>
  <PresentationFormat>On-screen Show (4:3)</PresentationFormat>
  <Paragraphs>85</Paragraphs>
  <Slides>24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Foundry</vt:lpstr>
      <vt:lpstr>Adelina’s  Whales</vt:lpstr>
      <vt:lpstr>whales</vt:lpstr>
      <vt:lpstr>Slide 3</vt:lpstr>
      <vt:lpstr>Slide 4</vt:lpstr>
      <vt:lpstr>Slide 5</vt:lpstr>
      <vt:lpstr>Slide 6</vt:lpstr>
      <vt:lpstr>Slide 7</vt:lpstr>
      <vt:lpstr>Slide 8</vt:lpstr>
      <vt:lpstr>All about whales</vt:lpstr>
      <vt:lpstr>Whale sightings</vt:lpstr>
      <vt:lpstr>gray whales</vt:lpstr>
      <vt:lpstr>Laguna San Ignacio</vt:lpstr>
      <vt:lpstr>Laguna San Ignacio</vt:lpstr>
      <vt:lpstr>Laguna San Ignacio (from above)</vt:lpstr>
      <vt:lpstr>gray whales</vt:lpstr>
      <vt:lpstr>lagoon</vt:lpstr>
      <vt:lpstr>lagoon</vt:lpstr>
      <vt:lpstr>tangles</vt:lpstr>
      <vt:lpstr>rumbling</vt:lpstr>
      <vt:lpstr>snoring</vt:lpstr>
      <vt:lpstr>massive</vt:lpstr>
      <vt:lpstr>dove</vt:lpstr>
      <vt:lpstr>unique</vt:lpstr>
      <vt:lpstr>politicians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Walk in the Desert</dc:title>
  <dc:creator>jlbuckmaster</dc:creator>
  <cp:lastModifiedBy>J. Buckmaster</cp:lastModifiedBy>
  <cp:revision>67</cp:revision>
  <dcterms:created xsi:type="dcterms:W3CDTF">2012-12-23T03:53:54Z</dcterms:created>
  <dcterms:modified xsi:type="dcterms:W3CDTF">2013-10-28T01:24:07Z</dcterms:modified>
</cp:coreProperties>
</file>