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y805hYfopw" TargetMode="External"/><Relationship Id="rId2" Type="http://schemas.openxmlformats.org/officeDocument/2006/relationships/hyperlink" Target="http://www.youtube.com/watch?v=SoUmL3vzFj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Ranita</a:t>
            </a:r>
            <a:r>
              <a:rPr lang="en-US" dirty="0" smtClean="0"/>
              <a:t>, the </a:t>
            </a:r>
            <a:br>
              <a:rPr lang="en-US" dirty="0" smtClean="0"/>
            </a:br>
            <a:r>
              <a:rPr lang="en-US" dirty="0" smtClean="0"/>
              <a:t>Frog Princess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4.5.2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28444" r="52777" b="15111"/>
          <a:stretch>
            <a:fillRect/>
          </a:stretch>
        </p:blipFill>
        <p:spPr bwMode="auto">
          <a:xfrm>
            <a:off x="533400" y="990600"/>
            <a:ext cx="365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2222" t="30222" r="68889" b="56445"/>
          <a:stretch>
            <a:fillRect/>
          </a:stretch>
        </p:blipFill>
        <p:spPr bwMode="auto">
          <a:xfrm>
            <a:off x="6096000" y="3962400"/>
            <a:ext cx="21945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Well, that is my specialty!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specialty is something you’re really good at, such as roofing, taking care of animals, or being a zebra!</a:t>
            </a:r>
            <a:endParaRPr lang="en-US" dirty="0"/>
          </a:p>
        </p:txBody>
      </p:sp>
      <p:pic>
        <p:nvPicPr>
          <p:cNvPr id="22530" name="Picture 2" descr="https://encrypted-tbn2.gstatic.com/images?q=tbn:ANd9GcQsjKStxY5PAnjKaTN8hIXS_dgKHeaxe-Mdd-kniv61iG714gge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2133600" cy="2143125"/>
          </a:xfrm>
          <a:prstGeom prst="rect">
            <a:avLst/>
          </a:prstGeom>
          <a:noFill/>
        </p:spPr>
      </p:pic>
      <p:pic>
        <p:nvPicPr>
          <p:cNvPr id="22532" name="Picture 4" descr="https://encrypted-tbn0.gstatic.com/images?q=tbn:ANd9GcSvJogFSPOWEtn958BpU0if8D3YELnC1YqX-tnqPaxZSl18DS9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2143125" cy="2133601"/>
          </a:xfrm>
          <a:prstGeom prst="rect">
            <a:avLst/>
          </a:prstGeom>
          <a:noFill/>
        </p:spPr>
      </p:pic>
      <p:pic>
        <p:nvPicPr>
          <p:cNvPr id="22534" name="Picture 6" descr="https://encrypted-tbn3.gstatic.com/images?q=tbn:ANd9GcTjzyVWv2zTwOVPcSJG0o-C-rRIbw7I8MG24ikyX04pqaeOItfK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s://encrypted-tbn3.gstatic.com/images?q=tbn:ANd9GcQ-wPKQHdPP5jb-1k_IDhcQCdo-0jr5Jv_bZgN5U9NsagQFBx3E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2057400" cy="18656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words from </a:t>
            </a:r>
            <a:r>
              <a:rPr lang="en-US" i="1" dirty="0" err="1" smtClean="0"/>
              <a:t>Ranita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Tortilla- tortilla</a:t>
            </a:r>
          </a:p>
          <a:p>
            <a:r>
              <a:rPr lang="en-US" dirty="0" err="1" smtClean="0"/>
              <a:t>Señor</a:t>
            </a:r>
            <a:r>
              <a:rPr lang="en-US" dirty="0" smtClean="0"/>
              <a:t>- sir</a:t>
            </a:r>
          </a:p>
          <a:p>
            <a:r>
              <a:rPr lang="en-US" dirty="0" err="1" smtClean="0"/>
              <a:t>Rana</a:t>
            </a:r>
            <a:r>
              <a:rPr lang="en-US" dirty="0" smtClean="0"/>
              <a:t>- frog</a:t>
            </a:r>
          </a:p>
          <a:p>
            <a:r>
              <a:rPr lang="en-US" dirty="0" smtClean="0"/>
              <a:t>Plato- plate</a:t>
            </a:r>
          </a:p>
          <a:p>
            <a:r>
              <a:rPr lang="en-US" dirty="0" err="1" smtClean="0"/>
              <a:t>Cama</a:t>
            </a:r>
            <a:r>
              <a:rPr lang="en-US" dirty="0" smtClean="0"/>
              <a:t>- bed</a:t>
            </a:r>
          </a:p>
          <a:p>
            <a:r>
              <a:rPr lang="en-US" dirty="0" err="1" smtClean="0"/>
              <a:t>Beso</a:t>
            </a:r>
            <a:r>
              <a:rPr lang="en-US" dirty="0" smtClean="0"/>
              <a:t>- kiss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9444" t="55111" r="11111" b="30667"/>
          <a:stretch>
            <a:fillRect/>
          </a:stretch>
        </p:blipFill>
        <p:spPr bwMode="auto">
          <a:xfrm>
            <a:off x="5105400" y="4572000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 l="59444" t="52445" r="13333" b="41333"/>
          <a:stretch>
            <a:fillRect/>
          </a:stretch>
        </p:blipFill>
        <p:spPr bwMode="auto">
          <a:xfrm>
            <a:off x="5410200" y="35814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https://encrypted-tbn0.gstatic.com/images?q=tbn:ANd9GcS3Q9kWBXDHwFguXtjTtEA-6Lb6GmmYVBQFTL5Rk33YygXeQCT_-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2628900" cy="1743076"/>
          </a:xfrm>
          <a:prstGeom prst="rect">
            <a:avLst/>
          </a:prstGeom>
          <a:noFill/>
        </p:spPr>
      </p:pic>
      <p:pic>
        <p:nvPicPr>
          <p:cNvPr id="19470" name="Picture 14" descr="https://encrypted-tbn2.gstatic.com/images?q=tbn:ANd9GcQbzAojCSXb3V2gT4dz-PGa6ZFa5_iXvqhm4C_a9sCeLtzA8n2m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773547"/>
            <a:ext cx="1447800" cy="1084453"/>
          </a:xfrm>
          <a:prstGeom prst="rect">
            <a:avLst/>
          </a:prstGeom>
          <a:noFill/>
        </p:spPr>
      </p:pic>
      <p:pic>
        <p:nvPicPr>
          <p:cNvPr id="19472" name="Picture 16" descr="https://encrypted-tbn2.gstatic.com/images?q=tbn:ANd9GcQBgyEQSKJJ9OklYRyzkIu0_E4kKJ4aEsY6nHrEgdqaIXIsHm9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876800"/>
            <a:ext cx="1676400" cy="1005841"/>
          </a:xfrm>
          <a:prstGeom prst="rect">
            <a:avLst/>
          </a:prstGeom>
          <a:noFill/>
        </p:spPr>
      </p:pic>
      <p:pic>
        <p:nvPicPr>
          <p:cNvPr id="19474" name="Picture 18" descr="http://leavinglaw.files.wordpress.com/2010/12/kiss-fro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76800"/>
            <a:ext cx="2133600" cy="1778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words from </a:t>
            </a:r>
            <a:r>
              <a:rPr lang="en-US" i="1" dirty="0" err="1" smtClean="0"/>
              <a:t>Ranita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9925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Espera</a:t>
            </a:r>
            <a:r>
              <a:rPr lang="en-US" dirty="0" smtClean="0"/>
              <a:t>!- wait!</a:t>
            </a:r>
          </a:p>
          <a:p>
            <a:r>
              <a:rPr lang="en-US" dirty="0" err="1" smtClean="0"/>
              <a:t>Sopa</a:t>
            </a:r>
            <a:r>
              <a:rPr lang="en-US" dirty="0" smtClean="0"/>
              <a:t>- soup</a:t>
            </a:r>
          </a:p>
          <a:p>
            <a:r>
              <a:rPr lang="en-US" dirty="0" err="1" smtClean="0"/>
              <a:t>Basta</a:t>
            </a:r>
            <a:r>
              <a:rPr lang="en-US" dirty="0" smtClean="0"/>
              <a:t>- enough!</a:t>
            </a:r>
          </a:p>
          <a:p>
            <a:r>
              <a:rPr lang="en-US" dirty="0" err="1" smtClean="0"/>
              <a:t>Hasta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- until </a:t>
            </a:r>
            <a:r>
              <a:rPr lang="en-US" dirty="0" smtClean="0"/>
              <a:t>(see you) </a:t>
            </a:r>
            <a:r>
              <a:rPr lang="en-US" dirty="0" smtClean="0"/>
              <a:t>tomorrow</a:t>
            </a:r>
          </a:p>
          <a:p>
            <a:r>
              <a:rPr lang="en-US" dirty="0" err="1" smtClean="0"/>
              <a:t>Despierta</a:t>
            </a:r>
            <a:r>
              <a:rPr lang="en-US" dirty="0" smtClean="0"/>
              <a:t>- wake up!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59444" t="51556" r="12222" b="43111"/>
          <a:stretch>
            <a:fillRect/>
          </a:stretch>
        </p:blipFill>
        <p:spPr bwMode="auto">
          <a:xfrm>
            <a:off x="5181600" y="3200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62222" t="32000" r="10000" b="58667"/>
          <a:stretch>
            <a:fillRect/>
          </a:stretch>
        </p:blipFill>
        <p:spPr bwMode="auto">
          <a:xfrm>
            <a:off x="5181600" y="2286000"/>
            <a:ext cx="381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 l="59445" t="38222" r="11111" b="56445"/>
          <a:stretch>
            <a:fillRect/>
          </a:stretch>
        </p:blipFill>
        <p:spPr bwMode="auto">
          <a:xfrm>
            <a:off x="5105400" y="1752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encrypted-tbn0.gstatic.com/images?q=tbn:ANd9GcRxCECDRx7kDakaw5-58gHUOjsgF3MeA7f6d566a8eHCYX4_kpK1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533899"/>
            <a:ext cx="1971675" cy="2324101"/>
          </a:xfrm>
          <a:prstGeom prst="rect">
            <a:avLst/>
          </a:prstGeom>
          <a:noFill/>
        </p:spPr>
      </p:pic>
      <p:pic>
        <p:nvPicPr>
          <p:cNvPr id="21508" name="Picture 4" descr="http://cdntjt.ondapix.com/pics/53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762500"/>
            <a:ext cx="1802130" cy="2095500"/>
          </a:xfrm>
          <a:prstGeom prst="rect">
            <a:avLst/>
          </a:prstGeom>
          <a:noFill/>
        </p:spPr>
      </p:pic>
      <p:pic>
        <p:nvPicPr>
          <p:cNvPr id="21510" name="Picture 6" descr="https://encrypted-tbn3.gstatic.com/images?q=tbn:ANd9GcSn8Gen0vcVhsOhlKjW4xOo5-JzEfpLnP4ujzTvdMRFXPgP6e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657725"/>
            <a:ext cx="2076450" cy="2200275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Q500yp_1_JuK_lc5oUMYBvhXX5605cljFEwbjmVUU5zgLPFI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75" y="4648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Spanish word </a:t>
            </a:r>
            <a:r>
              <a:rPr lang="en-US" i="1" dirty="0" err="1" smtClean="0"/>
              <a:t>rana</a:t>
            </a:r>
            <a:r>
              <a:rPr lang="en-US" dirty="0" smtClean="0"/>
              <a:t>, or frog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encrypted-tbn0.gstatic.com/images?q=tbn:ANd9GcTv_2mlEBcO-lm3UO8F5iF_jqks7bgggtdUjvLDhgNX-aXqHmCW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4069237" cy="304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334" t="49778" r="54444" b="19111"/>
          <a:stretch>
            <a:fillRect/>
          </a:stretch>
        </p:blipFill>
        <p:spPr bwMode="auto">
          <a:xfrm>
            <a:off x="5257800" y="33528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Vieja</a:t>
            </a:r>
            <a:r>
              <a:rPr lang="en-US" dirty="0" smtClean="0"/>
              <a:t> </a:t>
            </a:r>
            <a:r>
              <a:rPr lang="en-US" dirty="0" err="1" smtClean="0"/>
              <a:t>Sabia</a:t>
            </a:r>
            <a:r>
              <a:rPr lang="en-US" dirty="0" smtClean="0"/>
              <a:t> is a wise but cranky old woman.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Vieja</a:t>
            </a:r>
            <a:r>
              <a:rPr lang="en-US" dirty="0" smtClean="0"/>
              <a:t>- old</a:t>
            </a:r>
          </a:p>
          <a:p>
            <a:pPr>
              <a:buNone/>
            </a:pPr>
            <a:r>
              <a:rPr lang="en-US" dirty="0" err="1" smtClean="0"/>
              <a:t>Sabia</a:t>
            </a:r>
            <a:r>
              <a:rPr lang="en-US" dirty="0" smtClean="0"/>
              <a:t>- wise woman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71111" t="26667" r="4444" b="10222"/>
          <a:stretch>
            <a:fillRect/>
          </a:stretch>
        </p:blipFill>
        <p:spPr bwMode="auto">
          <a:xfrm>
            <a:off x="6324600" y="2438400"/>
            <a:ext cx="2667000" cy="43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9444" t="32000" r="11667" b="55555"/>
          <a:stretch>
            <a:fillRect/>
          </a:stretch>
        </p:blipFill>
        <p:spPr bwMode="auto">
          <a:xfrm>
            <a:off x="1143000" y="49530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Pepe</a:t>
            </a:r>
            <a:r>
              <a:rPr lang="en-US" dirty="0" smtClean="0"/>
              <a:t> is my bumbling servant. 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See a clumsy</a:t>
            </a:r>
            <a:r>
              <a:rPr lang="en-US" sz="2400" dirty="0" smtClean="0"/>
              <a:t>, bumbling </a:t>
            </a:r>
            <a:r>
              <a:rPr lang="en-US" sz="2400" dirty="0" smtClean="0"/>
              <a:t>man in this commercial (:30)- </a:t>
            </a: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www.youtube.com/watch?v=SoUmL3vzFjo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000" dirty="0" smtClean="0"/>
              <a:t>Here is a bumbling reporter that should be </a:t>
            </a:r>
            <a:r>
              <a:rPr lang="en-US" sz="2000" dirty="0" smtClean="0"/>
              <a:t>more careful: </a:t>
            </a: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www.youtube.com/watch?v=Py805hYfopw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098" name="Picture 2" descr="https://encrypted-tbn0.gstatic.com/images?q=tbn:ANd9GcSIcEMyBxFtozaERfKofNpCacPZzc-jiMZeQeKT0hWkYfFwqL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526280"/>
          </a:xfrm>
        </p:spPr>
        <p:txBody>
          <a:bodyPr/>
          <a:lstStyle/>
          <a:p>
            <a:r>
              <a:rPr lang="en-US" dirty="0" smtClean="0"/>
              <a:t>I was a selfish child then. </a:t>
            </a:r>
            <a:endParaRPr lang="en-US" dirty="0"/>
          </a:p>
        </p:txBody>
      </p:sp>
      <p:pic>
        <p:nvPicPr>
          <p:cNvPr id="3074" name="Picture 2" descr="http://prettypaddedroom.com/system/headers/146/original/27-selfish.jpg?132988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800600" cy="3412299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Ty77upZDeiovG2rvg8mGkW9AgsdCLndFvPqF9v6FlNvU99VN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2143125" cy="2143125"/>
          </a:xfrm>
          <a:prstGeom prst="rect">
            <a:avLst/>
          </a:prstGeom>
          <a:noFill/>
        </p:spPr>
      </p:pic>
      <p:pic>
        <p:nvPicPr>
          <p:cNvPr id="3078" name="Picture 6" descr="http://2.bp.blogspot.com/_fNWlSHL2_rQ/TDZXNVwQHtI/AAAAAAAAAA8/aPiFZzQ86a8/s1600/sel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59708"/>
            <a:ext cx="4000500" cy="2936367"/>
          </a:xfrm>
          <a:prstGeom prst="rect">
            <a:avLst/>
          </a:prstGeom>
          <a:noFill/>
        </p:spPr>
      </p:pic>
      <p:pic>
        <p:nvPicPr>
          <p:cNvPr id="3080" name="Picture 8" descr="http://i.telegraph.co.uk/multimedia/archive/02369/selfish_2369333b.jpg"/>
          <p:cNvPicPr>
            <a:picLocks noChangeAspect="1" noChangeArrowheads="1"/>
          </p:cNvPicPr>
          <p:nvPr/>
        </p:nvPicPr>
        <p:blipFill>
          <a:blip r:embed="rId5" cstate="print"/>
          <a:srcRect b="16645"/>
          <a:stretch>
            <a:fillRect/>
          </a:stretch>
        </p:blipFill>
        <p:spPr bwMode="auto">
          <a:xfrm>
            <a:off x="1905000" y="5331602"/>
            <a:ext cx="2933700" cy="152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exasperated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Viceroy was exasperated.  </a:t>
            </a:r>
            <a:endParaRPr lang="en-US" dirty="0"/>
          </a:p>
        </p:txBody>
      </p:sp>
      <p:pic>
        <p:nvPicPr>
          <p:cNvPr id="25602" name="Picture 2" descr="https://encrypted-tbn0.gstatic.com/images?q=tbn:ANd9GcTcQUo3TpEYGWWoinLOuWwP6Jhvk4xJJWUkWqsqR_pRA0EnF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2619375" cy="1743075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SzuqKFb4B_jIhc9_Fmjq5r8NQBaApU7VFXtGbPU2FwC3HKeB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2295525" cy="3104311"/>
          </a:xfrm>
          <a:prstGeom prst="rect">
            <a:avLst/>
          </a:prstGeom>
          <a:noFill/>
        </p:spPr>
      </p:pic>
      <p:pic>
        <p:nvPicPr>
          <p:cNvPr id="25606" name="Picture 6" descr="https://encrypted-tbn0.gstatic.com/images?q=tbn:ANd9GcS5I9_YuwMgPoEhUD7vxBH-CZWMtw4R0wpVhhVLb4kdBmP9mUKs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19600"/>
            <a:ext cx="3505200" cy="233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Felipe: I am famished.  What a day I’ve had today!</a:t>
            </a:r>
            <a:endParaRPr lang="en-US" dirty="0"/>
          </a:p>
        </p:txBody>
      </p:sp>
      <p:pic>
        <p:nvPicPr>
          <p:cNvPr id="24578" name="Picture 2" descr="Coloring page hung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762500" cy="3371850"/>
          </a:xfrm>
          <a:prstGeom prst="rect">
            <a:avLst/>
          </a:prstGeom>
          <a:noFill/>
        </p:spPr>
      </p:pic>
      <p:pic>
        <p:nvPicPr>
          <p:cNvPr id="24580" name="Picture 4" descr="https://encrypted-tbn2.gstatic.com/images?q=tbn:ANd9GcQhri42vvHuJqItcBTV0raMAgi3wSgAI05MXf_gAysiqom-ZMzK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81400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Slack-jawed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Felipe: (</a:t>
            </a:r>
            <a:r>
              <a:rPr lang="en-US" i="1" dirty="0" smtClean="0"/>
              <a:t>slack-jawed)– Frog.  </a:t>
            </a:r>
            <a:endParaRPr lang="en-US" dirty="0"/>
          </a:p>
        </p:txBody>
      </p:sp>
      <p:pic>
        <p:nvPicPr>
          <p:cNvPr id="23554" name="Picture 2" descr="http://home.comcast.net/~hanson68/9/cletus.jpg"/>
          <p:cNvPicPr>
            <a:picLocks noChangeAspect="1" noChangeArrowheads="1"/>
          </p:cNvPicPr>
          <p:nvPr/>
        </p:nvPicPr>
        <p:blipFill>
          <a:blip r:embed="rId2" cstate="print"/>
          <a:srcRect t="1914" r="50887"/>
          <a:stretch>
            <a:fillRect/>
          </a:stretch>
        </p:blipFill>
        <p:spPr bwMode="auto">
          <a:xfrm>
            <a:off x="838200" y="3352800"/>
            <a:ext cx="1752600" cy="1996017"/>
          </a:xfrm>
          <a:prstGeom prst="rect">
            <a:avLst/>
          </a:prstGeom>
          <a:noFill/>
        </p:spPr>
      </p:pic>
      <p:pic>
        <p:nvPicPr>
          <p:cNvPr id="23556" name="Picture 4" descr="https://encrypted-tbn2.gstatic.com/images?q=tbn:ANd9GcRptyk9dE1-2lBDn-NqKRxJggvL494LNhUZTKU7qps741NDs7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05200"/>
            <a:ext cx="2381250" cy="1914525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Q2nAoGCt54uNZjwJr9dn6wX-WNt6YCBu5w-5nfHb1V0Lyk8e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05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commotion follows as the cooks and the servants chase </a:t>
            </a:r>
            <a:r>
              <a:rPr lang="en-US" dirty="0" err="1" smtClean="0"/>
              <a:t>Ranita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2777" t="20444" r="3889" b="28889"/>
          <a:stretch>
            <a:fillRect/>
          </a:stretch>
        </p:blipFill>
        <p:spPr bwMode="auto">
          <a:xfrm>
            <a:off x="3657600" y="2971800"/>
            <a:ext cx="51976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encrypted-tbn1.gstatic.com/images?q=tbn:ANd9GcREvkjbXI39Pi34-Hid30GJeSUVJWM98N_dINkDvHbzrJBYbyOQ"/>
          <p:cNvPicPr>
            <a:picLocks noChangeAspect="1" noChangeArrowheads="1"/>
          </p:cNvPicPr>
          <p:nvPr/>
        </p:nvPicPr>
        <p:blipFill>
          <a:blip r:embed="rId3" cstate="print"/>
          <a:srcRect t="28444" b="28889"/>
          <a:stretch>
            <a:fillRect/>
          </a:stretch>
        </p:blipFill>
        <p:spPr bwMode="auto">
          <a:xfrm>
            <a:off x="152400" y="152400"/>
            <a:ext cx="3581400" cy="1528064"/>
          </a:xfrm>
          <a:prstGeom prst="rect">
            <a:avLst/>
          </a:prstGeom>
          <a:noFill/>
        </p:spPr>
      </p:pic>
      <p:pic>
        <p:nvPicPr>
          <p:cNvPr id="20486" name="Picture 6" descr="https://encrypted-tbn2.gstatic.com/images?q=tbn:ANd9GcS8EQChsDbK_XxgGC6pTMpNR7O9Lr2ztI5KI2AL7kTmJF07AtA2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474</TotalTime>
  <Words>186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Ranita, the  Frog Princess</vt:lpstr>
      <vt:lpstr>Ranita</vt:lpstr>
      <vt:lpstr>cranky</vt:lpstr>
      <vt:lpstr>bumbling</vt:lpstr>
      <vt:lpstr>selfish</vt:lpstr>
      <vt:lpstr>exasperated</vt:lpstr>
      <vt:lpstr>famished</vt:lpstr>
      <vt:lpstr>Slack-jawed</vt:lpstr>
      <vt:lpstr>commotion</vt:lpstr>
      <vt:lpstr>specialty</vt:lpstr>
      <vt:lpstr>Spanish words from Ranita</vt:lpstr>
      <vt:lpstr>Spanish words from Ranita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65</cp:revision>
  <dcterms:created xsi:type="dcterms:W3CDTF">2012-12-23T03:53:54Z</dcterms:created>
  <dcterms:modified xsi:type="dcterms:W3CDTF">2013-02-13T00:34:35Z</dcterms:modified>
</cp:coreProperties>
</file>