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Exploring the Undersea Territories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4.5.3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445" t="28444" r="53333" b="13778"/>
          <a:stretch>
            <a:fillRect/>
          </a:stretch>
        </p:blipFill>
        <p:spPr bwMode="auto">
          <a:xfrm>
            <a:off x="76200" y="1828800"/>
            <a:ext cx="373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0556" t="30222" r="68889" b="50222"/>
          <a:stretch>
            <a:fillRect/>
          </a:stretch>
        </p:blipFill>
        <p:spPr bwMode="auto">
          <a:xfrm>
            <a:off x="3962400" y="4572000"/>
            <a:ext cx="190846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Shipwrecks around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2" name="Picture 4" descr="http://www.seaaustralia.com/images/both_world_s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848600" cy="4579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59363"/>
          </a:xfrm>
        </p:spPr>
        <p:txBody>
          <a:bodyPr/>
          <a:lstStyle/>
          <a:p>
            <a:r>
              <a:rPr lang="en-US" dirty="0" smtClean="0"/>
              <a:t>Today we are in another period of ocean-based exploration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Time periods (eras) of dinosaurs</a:t>
            </a:r>
            <a:endParaRPr lang="en-US" dirty="0"/>
          </a:p>
        </p:txBody>
      </p:sp>
      <p:pic>
        <p:nvPicPr>
          <p:cNvPr id="5124" name="Picture 4" descr="https://encrypted-tbn1.gstatic.com/images?q=tbn:ANd9GcSkZPY7T-PZJ9CpMDOS90YxwOp_VAGQfXwXf4tZd5x0bjRZp9hQ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19400"/>
            <a:ext cx="6400800" cy="2902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59363"/>
          </a:xfrm>
        </p:spPr>
        <p:txBody>
          <a:bodyPr/>
          <a:lstStyle/>
          <a:p>
            <a:r>
              <a:rPr lang="en-US" dirty="0" smtClean="0"/>
              <a:t>Here are some periods of ocean-based explorations.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What might happen next?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126" name="Picture 6" descr="http://site.unbeatablesale.com/img216/lrzc4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1" y="2667000"/>
            <a:ext cx="9060179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However, modern explorers have vessels equipped with technologies that sea captains of the past could never have imagined. 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 vessel is a boat or ship.  </a:t>
            </a:r>
            <a:endParaRPr lang="en-US" sz="2000" dirty="0"/>
          </a:p>
        </p:txBody>
      </p:sp>
      <p:pic>
        <p:nvPicPr>
          <p:cNvPr id="4098" name="Picture 2" descr="https://encrypted-tbn0.gstatic.com/images?q=tbn:ANd9GcTL9TgpeqMfDxjaA-iWhuSo_Ev30QQPPL_kR-TxmTka0DtdmOIo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47949"/>
            <a:ext cx="2466975" cy="1847851"/>
          </a:xfrm>
          <a:prstGeom prst="rect">
            <a:avLst/>
          </a:prstGeom>
          <a:noFill/>
        </p:spPr>
      </p:pic>
      <p:pic>
        <p:nvPicPr>
          <p:cNvPr id="4100" name="Picture 4" descr="https://encrypted-tbn1.gstatic.com/images?q=tbn:ANd9GcTl_v_1lFdtgtI4s8hL2OAbGIhLvqoj6b07f_SdJ72VBmwOHf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191000"/>
            <a:ext cx="2390775" cy="1914525"/>
          </a:xfrm>
          <a:prstGeom prst="rect">
            <a:avLst/>
          </a:prstGeom>
          <a:noFill/>
        </p:spPr>
      </p:pic>
      <p:pic>
        <p:nvPicPr>
          <p:cNvPr id="4104" name="Picture 8" descr="https://encrypted-tbn0.gstatic.com/images?q=tbn:ANd9GcTlGNYQSQ7jnGB8cAu4ohILVyWr8KxnMt0_2QSPJXwuhwiqB91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9104" y="4648200"/>
            <a:ext cx="2404671" cy="1600200"/>
          </a:xfrm>
          <a:prstGeom prst="rect">
            <a:avLst/>
          </a:prstGeom>
          <a:noFill/>
        </p:spPr>
      </p:pic>
      <p:pic>
        <p:nvPicPr>
          <p:cNvPr id="4106" name="Picture 10" descr="https://encrypted-tbn1.gstatic.com/images?q=tbn:ANd9GcSF-WGRWDWSo2xb74WUSYlW2qfOcdpolAHBaQ7mJuXxAEU6H44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495800"/>
            <a:ext cx="2466975" cy="1847851"/>
          </a:xfrm>
          <a:prstGeom prst="rect">
            <a:avLst/>
          </a:prstGeom>
          <a:noFill/>
        </p:spPr>
      </p:pic>
      <p:pic>
        <p:nvPicPr>
          <p:cNvPr id="4108" name="Picture 12" descr="https://encrypted-tbn3.gstatic.com/images?q=tbn:ANd9GcTbS7inhjuQrJKGZxeA-KVT08dWGAsF48ODUg-tA4d5_WtLz1G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514600"/>
            <a:ext cx="2857500" cy="1600200"/>
          </a:xfrm>
          <a:prstGeom prst="rect">
            <a:avLst/>
          </a:prstGeom>
          <a:noFill/>
        </p:spPr>
      </p:pic>
      <p:pic>
        <p:nvPicPr>
          <p:cNvPr id="4110" name="Picture 14" descr="https://encrypted-tbn2.gstatic.com/images?q=tbn:ANd9GcRwqn2K566LUrLhMTkanL6tQmHyYhuY4rIa9vOVhG-Hqkra5nv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2590800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50593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ocean is a resource that is very valuable to life on Earth.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u="sng" dirty="0" smtClean="0"/>
              <a:t>cost</a:t>
            </a:r>
            <a:r>
              <a:rPr lang="en-US" dirty="0" smtClean="0"/>
              <a:t>					</a:t>
            </a:r>
            <a:r>
              <a:rPr lang="en-US" u="sng" dirty="0" smtClean="0"/>
              <a:t>worth</a:t>
            </a:r>
          </a:p>
          <a:p>
            <a:pPr>
              <a:buNone/>
            </a:pPr>
            <a:r>
              <a:rPr lang="en-US" dirty="0" smtClean="0"/>
              <a:t>								</a:t>
            </a:r>
            <a:r>
              <a:rPr lang="en-US" sz="1800" dirty="0" smtClean="0"/>
              <a:t>    family, friends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			</a:t>
            </a:r>
            <a:r>
              <a:rPr lang="en-US" sz="1800" dirty="0" smtClean="0"/>
              <a:t>If you won an 							Olympic medal, 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							would you sell it?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Valuable: having a lot of cost or worth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https://encrypted-tbn2.gstatic.com/images?q=tbn:ANd9GcRFYN4DQpJSsR5X5qoHAbpmr-pLXmBdr_rKRbN_-q6imtkhao-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1828800" cy="1216984"/>
          </a:xfrm>
          <a:prstGeom prst="rect">
            <a:avLst/>
          </a:prstGeom>
          <a:noFill/>
        </p:spPr>
      </p:pic>
      <p:pic>
        <p:nvPicPr>
          <p:cNvPr id="3076" name="Picture 4" descr="https://encrypted-tbn0.gstatic.com/images?q=tbn:ANd9GcSHJZldQghQqpTdsr-vTZgRUgsGPLEHE2AGOiV_QgaG0ZKquPWE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0"/>
            <a:ext cx="2133600" cy="1419814"/>
          </a:xfrm>
          <a:prstGeom prst="rect">
            <a:avLst/>
          </a:prstGeom>
          <a:noFill/>
        </p:spPr>
      </p:pic>
      <p:pic>
        <p:nvPicPr>
          <p:cNvPr id="3078" name="Picture 6" descr="https://encrypted-tbn1.gstatic.com/images?q=tbn:ANd9GcT12ydvar-qrn2O6_zlVd8Zxz5sYMqteJLmheR2wPW6cOgv1WMR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267200"/>
            <a:ext cx="2209800" cy="1470522"/>
          </a:xfrm>
          <a:prstGeom prst="rect">
            <a:avLst/>
          </a:prstGeom>
          <a:noFill/>
        </p:spPr>
      </p:pic>
      <p:pic>
        <p:nvPicPr>
          <p:cNvPr id="3080" name="Picture 8" descr="https://encrypted-tbn2.gstatic.com/images?q=tbn:ANd9GcRcbZxLEtAEjcLETVkhx2vYhrlulKAyO7ZiO9bkjlaLn3dUMF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895600"/>
            <a:ext cx="1981200" cy="1318399"/>
          </a:xfrm>
          <a:prstGeom prst="rect">
            <a:avLst/>
          </a:prstGeom>
          <a:noFill/>
        </p:spPr>
      </p:pic>
      <p:pic>
        <p:nvPicPr>
          <p:cNvPr id="3082" name="Picture 10" descr="https://encrypted-tbn1.gstatic.com/images?q=tbn:ANd9GcQsfQxGIFlJ2gajOMbBmAX1xcfJY4HaSpSWki4EbZZ14-24XEz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876800"/>
            <a:ext cx="1600200" cy="1064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the ocean valuable?  What might happen if we don’t keep it clean?</a:t>
            </a:r>
            <a:endParaRPr lang="en-US" dirty="0"/>
          </a:p>
        </p:txBody>
      </p:sp>
      <p:pic>
        <p:nvPicPr>
          <p:cNvPr id="20484" name="Picture 4" descr="http://images.ethicalocean.com/splash2_files/tur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14918"/>
            <a:ext cx="6096000" cy="4043082"/>
          </a:xfrm>
          <a:prstGeom prst="rect">
            <a:avLst/>
          </a:prstGeom>
          <a:noFill/>
        </p:spPr>
      </p:pic>
      <p:pic>
        <p:nvPicPr>
          <p:cNvPr id="20486" name="Picture 6" descr="https://encrypted-tbn2.gstatic.com/images?q=tbn:ANd9GcQO7IIAfV9B5Ag6-1jxDHmPkGxmffTpEy7QhGexjaYY_D81fx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76600"/>
            <a:ext cx="2949812" cy="2362200"/>
          </a:xfrm>
          <a:prstGeom prst="rect">
            <a:avLst/>
          </a:prstGeom>
          <a:noFill/>
        </p:spPr>
      </p:pic>
      <p:pic>
        <p:nvPicPr>
          <p:cNvPr id="20488" name="Picture 8" descr="https://encrypted-tbn1.gstatic.com/images?q=tbn:ANd9GcTdNOAbi_aQp8qmOaGXBy0Hr0EvHOU8Nr6i9Vd606OpnbPMt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181600"/>
            <a:ext cx="2057400" cy="1394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is estimated that more than 100 shipwrecks still sit at the bottom of the lake. 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Estimating is making an educated </a:t>
            </a:r>
          </a:p>
          <a:p>
            <a:pPr>
              <a:buNone/>
            </a:pPr>
            <a:r>
              <a:rPr lang="en-US" sz="2800" dirty="0" smtClean="0"/>
              <a:t>guess based on what you already know. 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If there are 100 jelly beans in the small cube, how many do you </a:t>
            </a:r>
            <a:r>
              <a:rPr lang="en-US" sz="2800" b="1" dirty="0" smtClean="0">
                <a:solidFill>
                  <a:srgbClr val="FF6600"/>
                </a:solidFill>
              </a:rPr>
              <a:t>estimate</a:t>
            </a:r>
            <a:r>
              <a:rPr lang="en-US" sz="2800" dirty="0" smtClean="0">
                <a:solidFill>
                  <a:srgbClr val="FF6600"/>
                </a:solidFill>
              </a:rPr>
              <a:t> might be in the big jar?</a:t>
            </a:r>
            <a:endParaRPr lang="en-US" sz="2800" dirty="0">
              <a:solidFill>
                <a:srgbClr val="FF6600"/>
              </a:solidFill>
            </a:endParaRPr>
          </a:p>
        </p:txBody>
      </p:sp>
      <p:pic>
        <p:nvPicPr>
          <p:cNvPr id="2052" name="Picture 4" descr="https://encrypted-tbn1.gstatic.com/images?q=tbn:ANd9GcRXDq-RzewlEs1XDmbfJhuLB8TmpHD4tze9OItOMPMn1u0E5YH0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133600"/>
            <a:ext cx="2657474" cy="2657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Ballard believes that finding and documenting shipwrecks is important.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Documenting is writing down (or recording) what you find out so you remember it later.  </a:t>
            </a:r>
            <a:endParaRPr lang="en-US" dirty="0"/>
          </a:p>
        </p:txBody>
      </p:sp>
      <p:pic>
        <p:nvPicPr>
          <p:cNvPr id="1026" name="Picture 2" descr="https://encrypted-tbn2.gstatic.com/images?q=tbn:ANd9GcT8EJcVJnDZRmv2KjN4z2Zb53C3eO_BP1WEKeDZWZJedtARZO9Z5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856" y="2743200"/>
            <a:ext cx="3357119" cy="2514600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RYbPQlMNlE1bF5xTAPK6LiTp_5V7tGKbopU1CXcukoAlyRtgG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4260"/>
            <a:ext cx="2362200" cy="1571938"/>
          </a:xfrm>
          <a:prstGeom prst="rect">
            <a:avLst/>
          </a:prstGeom>
          <a:noFill/>
        </p:spPr>
      </p:pic>
      <p:pic>
        <p:nvPicPr>
          <p:cNvPr id="1030" name="Picture 6" descr="https://encrypted-tbn1.gstatic.com/images?q=tbn:ANd9GcSZmGHUJ8Wx7yQdUlqrow_kDsqnj40qXgnGlLJwOqUI_JawzCy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6670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shipwreck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When a ship crashes, it sinks!  We can study sunken ships at the bottom of the </a:t>
            </a:r>
            <a:r>
              <a:rPr lang="en-US" dirty="0" err="1" smtClean="0"/>
              <a:t>ocedan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1510" name="Picture 6" descr="https://encrypted-tbn3.gstatic.com/images?q=tbn:ANd9GcRWzFVkFaoj3Wtl5lVU5dFgSxAwGqXHHuQQKK2k6qkA-pDLcgs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2466975" cy="1847851"/>
          </a:xfrm>
          <a:prstGeom prst="rect">
            <a:avLst/>
          </a:prstGeom>
          <a:noFill/>
        </p:spPr>
      </p:pic>
      <p:pic>
        <p:nvPicPr>
          <p:cNvPr id="21512" name="Picture 8" descr="https://encrypted-tbn0.gstatic.com/images?q=tbn:ANd9GcSWotpu-QZjFqFwLuURjSEI5vvicgzUTgz493XExnlZFBXrd5i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4972049"/>
            <a:ext cx="2533650" cy="1809751"/>
          </a:xfrm>
          <a:prstGeom prst="rect">
            <a:avLst/>
          </a:prstGeom>
          <a:noFill/>
        </p:spPr>
      </p:pic>
      <p:pic>
        <p:nvPicPr>
          <p:cNvPr id="21514" name="Picture 10" descr="https://encrypted-tbn1.gstatic.com/images?q=tbn:ANd9GcQ-KD2ncF6JqiBE2-fXT93IFUP6n8mAkfybF5VFQ3BZDrGxIvQm8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819400"/>
            <a:ext cx="3435244" cy="2286000"/>
          </a:xfrm>
          <a:prstGeom prst="rect">
            <a:avLst/>
          </a:prstGeom>
          <a:noFill/>
        </p:spPr>
      </p:pic>
      <p:pic>
        <p:nvPicPr>
          <p:cNvPr id="21518" name="Picture 14" descr="https://encrypted-tbn2.gstatic.com/images?q=tbn:ANd9GcT_popWDM841dAQTdd0-bjo55KPt22mtuLJN3yXGz4ZyvjdCAzqF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800600"/>
            <a:ext cx="2695575" cy="1695451"/>
          </a:xfrm>
          <a:prstGeom prst="rect">
            <a:avLst/>
          </a:prstGeom>
          <a:noFill/>
        </p:spPr>
      </p:pic>
      <p:pic>
        <p:nvPicPr>
          <p:cNvPr id="21520" name="Picture 16" descr="https://encrypted-tbn0.gstatic.com/images?q=tbn:ANd9GcTHRLiJR-3oyPrd-_vmR9fkkItlfwNOHm0dCco5W-0tSrHMWVQ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7025" y="2819400"/>
            <a:ext cx="2390775" cy="1914525"/>
          </a:xfrm>
          <a:prstGeom prst="rect">
            <a:avLst/>
          </a:prstGeom>
          <a:noFill/>
        </p:spPr>
      </p:pic>
      <p:pic>
        <p:nvPicPr>
          <p:cNvPr id="21522" name="Picture 18" descr="https://encrypted-tbn3.gstatic.com/images?q=tbn:ANd9GcTUnBm_VVjtRvtVEoHpmvH116hxfOK1JlMeMnG3VdEvc1BcKem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5181600"/>
            <a:ext cx="2136348" cy="16002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>
            <a:off x="2286000" y="4724400"/>
            <a:ext cx="9144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1642</TotalTime>
  <Words>206</Words>
  <Application>Microsoft Office PowerPoint</Application>
  <PresentationFormat>On-screen Show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Foundry</vt:lpstr>
      <vt:lpstr>Exploring the Undersea Territories</vt:lpstr>
      <vt:lpstr>period</vt:lpstr>
      <vt:lpstr>period</vt:lpstr>
      <vt:lpstr>vessel</vt:lpstr>
      <vt:lpstr>valuable</vt:lpstr>
      <vt:lpstr>valuable</vt:lpstr>
      <vt:lpstr>estimated</vt:lpstr>
      <vt:lpstr>documenting</vt:lpstr>
      <vt:lpstr>shipwreck</vt:lpstr>
      <vt:lpstr>Shipwrecks around the world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Walk in the Desert</dc:title>
  <dc:creator>jlbuckmaster</dc:creator>
  <cp:lastModifiedBy>jlbuckmaster</cp:lastModifiedBy>
  <cp:revision>17</cp:revision>
  <dcterms:created xsi:type="dcterms:W3CDTF">2012-12-23T03:53:54Z</dcterms:created>
  <dcterms:modified xsi:type="dcterms:W3CDTF">2013-01-16T20:11:25Z</dcterms:modified>
</cp:coreProperties>
</file>