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56" r:id="rId2"/>
    <p:sldId id="290" r:id="rId3"/>
    <p:sldId id="276" r:id="rId4"/>
    <p:sldId id="277" r:id="rId5"/>
    <p:sldId id="278" r:id="rId6"/>
    <p:sldId id="279" r:id="rId7"/>
    <p:sldId id="280" r:id="rId8"/>
    <p:sldId id="281" r:id="rId9"/>
    <p:sldId id="282" r:id="rId10"/>
    <p:sldId id="283" r:id="rId11"/>
    <p:sldId id="284" r:id="rId12"/>
    <p:sldId id="285" r:id="rId13"/>
    <p:sldId id="286" r:id="rId14"/>
    <p:sldId id="288" r:id="rId15"/>
    <p:sldId id="289" r:id="rId16"/>
    <p:sldId id="259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1062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FDDCE51-BCC7-41EF-B002-C766B8232E14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E12605-0967-49A6-900A-9A043B72E71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5CA5BEAC-BD9E-46CD-B0EA-263282349F60}" type="datetimeFigureOut">
              <a:rPr lang="en-US" smtClean="0"/>
              <a:pPr/>
              <a:t>12/12/2012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3514D059-9456-435B-B71E-27A68D8552F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openxmlformats.org/officeDocument/2006/relationships/image" Target="../media/image35.png"/><Relationship Id="rId7" Type="http://schemas.openxmlformats.org/officeDocument/2006/relationships/image" Target="../media/image39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jpeg"/><Relationship Id="rId3" Type="http://schemas.openxmlformats.org/officeDocument/2006/relationships/image" Target="../media/image48.jpeg"/><Relationship Id="rId7" Type="http://schemas.openxmlformats.org/officeDocument/2006/relationships/image" Target="../media/image52.jpe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1.jpeg"/><Relationship Id="rId5" Type="http://schemas.openxmlformats.org/officeDocument/2006/relationships/image" Target="../media/image50.jpeg"/><Relationship Id="rId10" Type="http://schemas.openxmlformats.org/officeDocument/2006/relationships/image" Target="../media/image55.jpeg"/><Relationship Id="rId4" Type="http://schemas.openxmlformats.org/officeDocument/2006/relationships/image" Target="../media/image49.jpeg"/><Relationship Id="rId9" Type="http://schemas.openxmlformats.org/officeDocument/2006/relationships/image" Target="../media/image5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9.jpe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4.jpeg"/><Relationship Id="rId5" Type="http://schemas.openxmlformats.org/officeDocument/2006/relationships/image" Target="../media/image63.jpeg"/><Relationship Id="rId4" Type="http://schemas.openxmlformats.org/officeDocument/2006/relationships/image" Target="../media/image62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7" Type="http://schemas.openxmlformats.org/officeDocument/2006/relationships/image" Target="../media/image26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A Fruit is a Suitcase</a:t>
            </a:r>
            <a:br>
              <a:rPr lang="en-US" dirty="0" smtClean="0"/>
            </a:br>
            <a:r>
              <a:rPr lang="en-US" dirty="0" smtClean="0"/>
              <a:t> for Seeds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Unit 5.5</a:t>
            </a:r>
            <a:endParaRPr lang="en-US" dirty="0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 cstate="print"/>
          <a:srcRect l="21111" t="27556" r="52222" b="15555"/>
          <a:stretch>
            <a:fillRect/>
          </a:stretch>
        </p:blipFill>
        <p:spPr bwMode="auto">
          <a:xfrm>
            <a:off x="609600" y="1752600"/>
            <a:ext cx="3657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beautiful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Fruits look beautiful and taste good, so animals and people eat them and drop the seeds in different places.  </a:t>
            </a:r>
            <a:endParaRPr lang="en-US" dirty="0"/>
          </a:p>
        </p:txBody>
      </p:sp>
      <p:pic>
        <p:nvPicPr>
          <p:cNvPr id="9218" name="Picture 2" descr="http://t1.gstatic.com/images?q=tbn:ANd9GcQa2Z-A0z1hBiMvwnBQmLvBkSy8BAezxEjIrS9YXur_hAYQN5ep5A:xwallpaperz.org/wp-content/gallery/x-scenery/3d-beautiful-landscape-1920x1080-wallpaper-787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3124200" cy="1749552"/>
          </a:xfrm>
          <a:prstGeom prst="rect">
            <a:avLst/>
          </a:prstGeom>
          <a:noFill/>
        </p:spPr>
      </p:pic>
      <p:pic>
        <p:nvPicPr>
          <p:cNvPr id="9220" name="Picture 4" descr="http://t0.gstatic.com/images?q=tbn:ANd9GcQzriGRYx4QO7IeVjKP_fFEp1cPAM3MjkHnMhFnMDc35p7obORj:www.photocase.com/stock-photos/266022-stock-photo-nature-green-beautiful-plant-flower-lonelines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38800" y="4724400"/>
            <a:ext cx="2133600" cy="2133600"/>
          </a:xfrm>
          <a:prstGeom prst="rect">
            <a:avLst/>
          </a:prstGeom>
          <a:noFill/>
        </p:spPr>
      </p:pic>
      <p:pic>
        <p:nvPicPr>
          <p:cNvPr id="9222" name="Picture 6" descr="http://t3.gstatic.com/images?q=tbn:ANd9GcQxsUOhaM8RxSvFBVKDQje0KwXD69FwxQGc6evhcr9W7Bo4H0HP:wallpaperstock.net/beautiful-face_wallpapers_10177_1280x80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72200" y="3352800"/>
            <a:ext cx="2705100" cy="1685926"/>
          </a:xfrm>
          <a:prstGeom prst="rect">
            <a:avLst/>
          </a:prstGeom>
          <a:noFill/>
        </p:spPr>
      </p:pic>
      <p:pic>
        <p:nvPicPr>
          <p:cNvPr id="9224" name="Picture 8" descr="http://t1.gstatic.com/images?q=tbn:ANd9GcSqlbl17KBNzLCZ2m_kObnmHI0wShT_IeNjm38lw8Dd_0kj2ChS:www.myhdwallpapers.net/wallpapers/Beautiful-beach-1440x9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52600" y="5105400"/>
            <a:ext cx="2705100" cy="1685926"/>
          </a:xfrm>
          <a:prstGeom prst="rect">
            <a:avLst/>
          </a:prstGeom>
          <a:noFill/>
        </p:spPr>
      </p:pic>
      <p:pic>
        <p:nvPicPr>
          <p:cNvPr id="9226" name="Picture 10" descr="http://t0.gstatic.com/images?q=tbn:ANd9GcS079hPicW2JLXOEe3Q29k-k59vwNm_pjCFyeHvhw15KhskQn0t:files.myopera.com/zoomon25/blog/Bengaltiger_India_JSeidensticker_STF_NZP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3352800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animals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72000"/>
          </a:xfrm>
        </p:spPr>
        <p:txBody>
          <a:bodyPr/>
          <a:lstStyle/>
          <a:p>
            <a:r>
              <a:rPr lang="en-US" dirty="0" smtClean="0"/>
              <a:t>Fruits look beautiful and taste good, so animals and people eat them and drop the seeds in different places.  </a:t>
            </a:r>
            <a:endParaRPr lang="en-US" dirty="0"/>
          </a:p>
        </p:txBody>
      </p:sp>
      <p:pic>
        <p:nvPicPr>
          <p:cNvPr id="8194" name="Picture 2" descr="http://t0.gstatic.com/images?q=tbn:ANd9GcTP3xEj_ZZoaYh8EzO6hv4IYf8NazAS-Ha9V8lH6N9FOuk1sJaf:news.discovery.com/animals/2012/08/24/animal-consciousness-dog-278x22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6250" y="3162300"/>
            <a:ext cx="2114550" cy="1714500"/>
          </a:xfrm>
          <a:prstGeom prst="rect">
            <a:avLst/>
          </a:prstGeom>
          <a:noFill/>
        </p:spPr>
      </p:pic>
      <p:pic>
        <p:nvPicPr>
          <p:cNvPr id="5" name="Picture 4" descr="untitled.bmp"/>
          <p:cNvPicPr>
            <a:picLocks noChangeAspect="1"/>
          </p:cNvPicPr>
          <p:nvPr/>
        </p:nvPicPr>
        <p:blipFill>
          <a:blip r:embed="rId3" cstate="print"/>
          <a:srcRect l="10884" t="27211" r="16553" b="7483"/>
          <a:stretch>
            <a:fillRect/>
          </a:stretch>
        </p:blipFill>
        <p:spPr>
          <a:xfrm>
            <a:off x="304800" y="4953000"/>
            <a:ext cx="1524000" cy="1828800"/>
          </a:xfrm>
          <a:prstGeom prst="rect">
            <a:avLst/>
          </a:prstGeom>
        </p:spPr>
      </p:pic>
      <p:pic>
        <p:nvPicPr>
          <p:cNvPr id="8196" name="Picture 4" descr="http://t1.gstatic.com/images?q=tbn:ANd9GcQFZGWBraqkSpDSZ6aZB9ynxxT8RyzUlTykFvQPX1hmKuKp9uPveA:www.oumbrella.com/wp-content/uploads/2012/10/chimpanzee-animal-picture-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3200" y="3276600"/>
            <a:ext cx="2133600" cy="1598141"/>
          </a:xfrm>
          <a:prstGeom prst="rect">
            <a:avLst/>
          </a:prstGeom>
          <a:noFill/>
        </p:spPr>
      </p:pic>
      <p:pic>
        <p:nvPicPr>
          <p:cNvPr id="8200" name="Picture 8" descr="http://t0.gstatic.com/images?q=tbn:ANd9GcTqE-Sx6i7MjDSBe9C6EQ2g8iXoeb35DzHCjdrRJbw5nkVN_lPS:www.kiwimagonline.com/kiwi/wp-content/uploads/2011/08/bunnie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05000" y="4953000"/>
            <a:ext cx="1828800" cy="1804524"/>
          </a:xfrm>
          <a:prstGeom prst="rect">
            <a:avLst/>
          </a:prstGeom>
          <a:noFill/>
        </p:spPr>
      </p:pic>
      <p:pic>
        <p:nvPicPr>
          <p:cNvPr id="8202" name="Picture 10" descr="http://t1.gstatic.com/images?q=tbn:ANd9GcTfS-xHP84owRNXMME2JP4U6ua0cr7HNUiK7jMnrHk2C3v_wVK9vQ:www.listofimages.com/wp-content/uploads/2012/08/fennec-fox-fox-animal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953000" y="3352800"/>
            <a:ext cx="2286000" cy="1474839"/>
          </a:xfrm>
          <a:prstGeom prst="rect">
            <a:avLst/>
          </a:prstGeom>
          <a:noFill/>
        </p:spPr>
      </p:pic>
      <p:pic>
        <p:nvPicPr>
          <p:cNvPr id="8204" name="Picture 12" descr="http://t0.gstatic.com/images?q=tbn:ANd9GcSy4ELVbiWvll41b5drNrkHDzkr20HJwbCgfxGylP_BW3kMQZl6CA:a-z-animals.com/media/animals/images/470x370/indian_palm_squirrel9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86201" y="4983720"/>
            <a:ext cx="2286000" cy="1798080"/>
          </a:xfrm>
          <a:prstGeom prst="rect">
            <a:avLst/>
          </a:prstGeom>
          <a:noFill/>
        </p:spPr>
      </p:pic>
      <p:pic>
        <p:nvPicPr>
          <p:cNvPr id="8206" name="Picture 14" descr="http://t3.gstatic.com/images?q=tbn:ANd9GcSrTP4X1VpYxEaSM6Iu93UoZ03tdmiUj6OMuBLWIiroQFZW21Gemw:www.newbern-nc.info/images/deer-10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296025" y="5038724"/>
            <a:ext cx="2619375" cy="1743076"/>
          </a:xfrm>
          <a:prstGeom prst="rect">
            <a:avLst/>
          </a:prstGeom>
          <a:noFill/>
        </p:spPr>
      </p:pic>
      <p:pic>
        <p:nvPicPr>
          <p:cNvPr id="8208" name="Picture 16" descr="http://t2.gstatic.com/images?q=tbn:ANd9GcShFTWwwl4U-SxcASvc7BPLWoa6BiDFa02_N2uYL2s-0YWAiGF0:images.nationalgeographic.com/wpf/media-live/photos/000/006/cache/raccoon-eating_676_600x45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3048000"/>
            <a:ext cx="1295400" cy="17294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</a:t>
            </a:r>
            <a:r>
              <a:rPr lang="en-US" dirty="0" smtClean="0"/>
              <a:t>it </a:t>
            </a:r>
            <a:r>
              <a:rPr lang="en-US" dirty="0" smtClean="0"/>
              <a:t>(one large seed)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fruits carry one big seed inside them.  The seed is called a pit.  A cherry is one of these fruits. </a:t>
            </a:r>
            <a:endParaRPr lang="en-US" dirty="0" smtClean="0"/>
          </a:p>
          <a:p>
            <a:pPr>
              <a:buNone/>
            </a:pPr>
            <a:r>
              <a:rPr lang="en-US" dirty="0" smtClean="0"/>
              <a:t>     </a:t>
            </a:r>
            <a:r>
              <a:rPr lang="en-US" sz="2000" dirty="0" smtClean="0"/>
              <a:t>peach			  plum			</a:t>
            </a:r>
          </a:p>
          <a:p>
            <a:pPr>
              <a:buNone/>
            </a:pPr>
            <a:endParaRPr lang="en-US" sz="2000" dirty="0" smtClean="0"/>
          </a:p>
          <a:p>
            <a:pPr>
              <a:buNone/>
            </a:pPr>
            <a:r>
              <a:rPr lang="en-US" sz="2000" dirty="0"/>
              <a:t>	</a:t>
            </a:r>
            <a:r>
              <a:rPr lang="en-US" sz="2000" dirty="0" smtClean="0"/>
              <a:t>							apricot</a:t>
            </a:r>
            <a:endParaRPr lang="en-US" sz="2000" dirty="0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22778" t="70222" r="52778" b="17333"/>
          <a:stretch>
            <a:fillRect/>
          </a:stretch>
        </p:blipFill>
        <p:spPr bwMode="auto">
          <a:xfrm>
            <a:off x="6400800" y="571500"/>
            <a:ext cx="2514600" cy="80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0" name="Picture 2" descr="http://t1.gstatic.com/images?q=tbn:ANd9GcS8RE1oywiNJCyXT-JsiEbaHF1LIkLoe7lbrlP9kYdSvjvy6uv4hQ:kids.discovery.com/img/images/peach-pit-pendant-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4800" y="3867149"/>
            <a:ext cx="2466975" cy="1847851"/>
          </a:xfrm>
          <a:prstGeom prst="rect">
            <a:avLst/>
          </a:prstGeom>
          <a:noFill/>
        </p:spPr>
      </p:pic>
      <p:pic>
        <p:nvPicPr>
          <p:cNvPr id="7172" name="Picture 4" descr="http://t0.gstatic.com/images?q=tbn:ANd9GcRNbZ6-EmF3OPvb7c6o35H0OcT-42cO6HPQgqLz9AwBl72_gQYQ:2.bp.blogspot.com/-dy6hEigWS80/Ty26xJ5VDbI/AAAAAAAAFds/pS2PKRCjeLE/s1600/pit-owl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38400" y="5486400"/>
            <a:ext cx="1828800" cy="1352331"/>
          </a:xfrm>
          <a:prstGeom prst="rect">
            <a:avLst/>
          </a:prstGeom>
          <a:noFill/>
        </p:spPr>
      </p:pic>
      <p:pic>
        <p:nvPicPr>
          <p:cNvPr id="7174" name="Picture 6" descr="http://t1.gstatic.com/images?q=tbn:ANd9GcSddqBujL6-jdZU_5XgzV3pBcWYM7Xv4cuzVeyRYmdb_WsJg1k6:upload.wikimedia.org/wikipedia/commons/2/24/Red-Plum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2800" y="3867149"/>
            <a:ext cx="2962275" cy="1543051"/>
          </a:xfrm>
          <a:prstGeom prst="rect">
            <a:avLst/>
          </a:prstGeom>
          <a:noFill/>
        </p:spPr>
      </p:pic>
      <p:pic>
        <p:nvPicPr>
          <p:cNvPr id="7176" name="Picture 8" descr="http://t1.gstatic.com/images?q=tbn:ANd9GcSVlgRFIfmTT_BjAo-CbQIWo-U9ejKa9I57GRX_feCvcAD974HJcg:media.web.britannica.com/eb-media/36/160636-004-648D8F9E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838825" y="4571999"/>
            <a:ext cx="3000375" cy="22589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small seeds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fruits have many small seeds inside them.  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/>
          <a:srcRect l="24445" t="66667" r="53333" b="18222"/>
          <a:stretch>
            <a:fillRect/>
          </a:stretch>
        </p:blipFill>
        <p:spPr bwMode="auto">
          <a:xfrm>
            <a:off x="5867400" y="228600"/>
            <a:ext cx="30480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8" name="Picture 4" descr="http://t0.gstatic.com/images?q=tbn:ANd9GcSPmGpqlFznZrQuXBhDCG0dJpsUJkCSLGvEe_SPVWRXRFx80C5t:img.21food.com/20110609/product/121162326093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1000" y="2819400"/>
            <a:ext cx="2495550" cy="1828800"/>
          </a:xfrm>
          <a:prstGeom prst="rect">
            <a:avLst/>
          </a:prstGeom>
          <a:noFill/>
        </p:spPr>
      </p:pic>
      <p:pic>
        <p:nvPicPr>
          <p:cNvPr id="6150" name="Picture 6" descr="http://t0.gstatic.com/images?q=tbn:ANd9GcS0Y87mRmr_1Ispa0UEIboCT20XWY6DIAeo-ZpqE57djz5gY6hzQw:www.sunwarrior.com/news/wp-content/uploads/2012/08/redstuff-ugaldew-sxc-300x21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90600" y="4751070"/>
            <a:ext cx="2514600" cy="1802130"/>
          </a:xfrm>
          <a:prstGeom prst="rect">
            <a:avLst/>
          </a:prstGeom>
          <a:noFill/>
        </p:spPr>
      </p:pic>
      <p:pic>
        <p:nvPicPr>
          <p:cNvPr id="6152" name="Picture 8" descr="http://t2.gstatic.com/images?q=tbn:ANd9GcS0N4zWRaBFc8D3RpTumW5Mw7JK-BnSMk_wWzmW9GYMbxV9VZMyOA:i01.i.aliimg.com/photo/v0/486991561/green_stripe_hybrid_watermelon_seeds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1499" y="5486400"/>
            <a:ext cx="975301" cy="1295400"/>
          </a:xfrm>
          <a:prstGeom prst="rect">
            <a:avLst/>
          </a:prstGeom>
          <a:noFill/>
        </p:spPr>
      </p:pic>
      <p:pic>
        <p:nvPicPr>
          <p:cNvPr id="6154" name="Picture 10" descr="http://t0.gstatic.com/images?q=tbn:ANd9GcSCeKIgjOCzyVDiJGr_5XQKn7z9NRh9iXBMvcUki2880MidXUIjMQ:0.tqn.com/d/chemistry/1/G/S/z/greenappleseeds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71800" y="2378867"/>
            <a:ext cx="1524000" cy="1964533"/>
          </a:xfrm>
          <a:prstGeom prst="rect">
            <a:avLst/>
          </a:prstGeom>
          <a:noFill/>
        </p:spPr>
      </p:pic>
      <p:pic>
        <p:nvPicPr>
          <p:cNvPr id="6156" name="Picture 12" descr="http://t1.gstatic.com/images?q=tbn:ANd9GcRHo4v0en7h2N8U9D7KADVz6yTxfDud24Dkldx2MlmNsGRzIdA_:img.ehowcdn.com/article-new/ehow/images/a07/8o/n9/grow-pear-seeds-800x800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800475" y="4562475"/>
            <a:ext cx="2143125" cy="2143125"/>
          </a:xfrm>
          <a:prstGeom prst="rect">
            <a:avLst/>
          </a:prstGeom>
          <a:noFill/>
        </p:spPr>
      </p:pic>
      <p:pic>
        <p:nvPicPr>
          <p:cNvPr id="6158" name="Picture 14" descr="http://t0.gstatic.com/images?q=tbn:ANd9GcRq9sgolFxdqpr_mM7kIU1f-j6Vfbw3dy1mx6FLWEuLDBr8idBC:homeguides.sfgate.com/DM-Resize/photos.demandstudios.com/getty/article/117/234/87451538.jpg%3Fw%3D600%26h%3D600%26keep_ratio%3D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8200" y="2466975"/>
            <a:ext cx="2647950" cy="1724025"/>
          </a:xfrm>
          <a:prstGeom prst="rect">
            <a:avLst/>
          </a:prstGeom>
          <a:noFill/>
        </p:spPr>
      </p:pic>
      <p:pic>
        <p:nvPicPr>
          <p:cNvPr id="6160" name="Picture 16" descr="http://t1.gstatic.com/images?q=tbn:ANd9GcTQVZwONAwkQJRQZ38H8Qndz8hM9NArGQjig2h3wr1QPMIbHnKd1y7O8uZhNA:img.ehowcdn.com/article-new/ehow/images/a08/6p/bi/properties-orange-seed-extract-800x80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391400" y="2667000"/>
            <a:ext cx="1543050" cy="1524001"/>
          </a:xfrm>
          <a:prstGeom prst="rect">
            <a:avLst/>
          </a:prstGeom>
          <a:noFill/>
        </p:spPr>
      </p:pic>
      <p:pic>
        <p:nvPicPr>
          <p:cNvPr id="6162" name="Picture 18" descr="http://t2.gstatic.com/images?q=tbn:ANd9GcTFbTImtOUbJH00nL9bL3yrc0qWQdITO0cUhpSDwZ962wpjv1S1:2.bp.blogspot.com/-1ay2YgYO_Sc/UKOVeit5p7I/AAAAAAAAGyU/9QTT0qm9fBs/s1600/Savor%2Bthe%2BGrape%2BSeed%2Bfor%2BHealth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477000" y="4553712"/>
            <a:ext cx="2438400" cy="19994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tiny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Some fruits have many, many tiny seeds inside them.  </a:t>
            </a:r>
            <a:endParaRPr lang="en-US" dirty="0"/>
          </a:p>
        </p:txBody>
      </p:sp>
      <p:pic>
        <p:nvPicPr>
          <p:cNvPr id="5122" name="Picture 2" descr="http://t1.gstatic.com/images?q=tbn:ANd9GcTLcNDTaVIWDDm3LGp_IgyGJrmQXiKPde8X07jrhQgtXF6bpAwBhw:4.bp.blogspot.com/-N1mDY6O_K_k/Tb9ktrkrgrI/AAAAAAAAF3M/otuabIpApok/s1600/Kiwi-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3200400" cy="2397212"/>
          </a:xfrm>
          <a:prstGeom prst="rect">
            <a:avLst/>
          </a:prstGeom>
          <a:noFill/>
        </p:spPr>
      </p:pic>
      <p:pic>
        <p:nvPicPr>
          <p:cNvPr id="5124" name="Picture 4" descr="http://t2.gstatic.com/images?q=tbn:ANd9GcQJJJU4oMqUDYVPNbS1Wkx9QUNEGZCW1-W0FGCjpJ5oK7Ym7y4e:images.dpchallenge.com/images_challenge/0-999/606/800/Copyrighted_Image_Reuse_Prohibited_4426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29000" y="4194235"/>
            <a:ext cx="3352800" cy="2511365"/>
          </a:xfrm>
          <a:prstGeom prst="rect">
            <a:avLst/>
          </a:prstGeom>
          <a:noFill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 l="25000" t="62222" r="52778" b="17333"/>
          <a:stretch>
            <a:fillRect/>
          </a:stretch>
        </p:blipFill>
        <p:spPr bwMode="auto">
          <a:xfrm>
            <a:off x="5943600" y="152400"/>
            <a:ext cx="3048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8" descr="http://t2.gstatic.com/images?q=tbn:ANd9GcRovx9hHbIlaIoXCLXLfZUGzm-IoHX_lzma3BdKvwxgQ3bMSSeAhw:www.botanicinnovations.com/images/seed_Blueberry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781800" y="25908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ear of corn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Can you find the seeds on this ear of corn?</a:t>
            </a:r>
            <a:endParaRPr lang="en-US" dirty="0"/>
          </a:p>
        </p:txBody>
      </p:sp>
      <p:pic>
        <p:nvPicPr>
          <p:cNvPr id="3074" name="Picture 2" descr="http://t3.gstatic.com/images?q=tbn:ANd9GcTPG2eBPkyAGjQUb8xiSg2mVdMcMgB90DmrCMt9LRy0-844HFgMUQ:us.123rf.com/400wm/400/400/tilo/tilo1107/tilo110700004/10054703-two-ears-of-corn-isolate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715000" y="2514600"/>
            <a:ext cx="2143125" cy="2143125"/>
          </a:xfrm>
          <a:prstGeom prst="rect">
            <a:avLst/>
          </a:prstGeom>
          <a:noFill/>
        </p:spPr>
      </p:pic>
      <p:pic>
        <p:nvPicPr>
          <p:cNvPr id="3076" name="Picture 4" descr="http://t0.gstatic.com/images?q=tbn:ANd9GcTrMLe8h1lpEbyo2R46BPr7kHNEy1MmnyHCp0shFjsxcR4SIeCdYQ:us.123rf.com/400wm/400/400/kml/kml0611/kml061100011/631267-peeling-an-ear-of-cor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733800" y="4495800"/>
            <a:ext cx="2609850" cy="1752600"/>
          </a:xfrm>
          <a:prstGeom prst="rect">
            <a:avLst/>
          </a:prstGeom>
          <a:noFill/>
        </p:spPr>
      </p:pic>
      <p:pic>
        <p:nvPicPr>
          <p:cNvPr id="3078" name="Picture 6" descr="http://t2.gstatic.com/images?q=tbn:ANd9GcRd0A1-IX9MG6ZUe_wtR5NgNOduo3aPdG3MWCa8rlkJU_G389TOfA:www.hort.purdue.edu/ext/senior/vegetabl/images/large/cor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09800" y="2743200"/>
            <a:ext cx="2228850" cy="2047876"/>
          </a:xfrm>
          <a:prstGeom prst="rect">
            <a:avLst/>
          </a:prstGeom>
          <a:noFill/>
        </p:spPr>
      </p:pic>
      <p:pic>
        <p:nvPicPr>
          <p:cNvPr id="3080" name="Picture 8" descr="http://t1.gstatic.com/images?q=tbn:ANd9GcThgD1MFVKxlzB0YAOGRt0UZT2MQAYoAm3f4lGoF8jK1Kjj4VF_tg:billbrady.files.wordpress.com/2011/09/butteredcorn_0013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05675" y="4267200"/>
            <a:ext cx="1838325" cy="1838325"/>
          </a:xfrm>
          <a:prstGeom prst="rect">
            <a:avLst/>
          </a:prstGeom>
          <a:noFill/>
        </p:spPr>
      </p:pic>
      <p:pic>
        <p:nvPicPr>
          <p:cNvPr id="3084" name="Picture 12" descr="http://www.globalwarming.org/wp-content/uploads/2012/05/corn_field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619500"/>
            <a:ext cx="2381250" cy="2705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Sight Words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i="1" dirty="0" smtClean="0"/>
              <a:t>from</a:t>
            </a:r>
          </a:p>
          <a:p>
            <a:pPr lvl="1"/>
            <a:r>
              <a:rPr lang="en-US" dirty="0" smtClean="0"/>
              <a:t>When you put a seed in the ground and water it, a new plant will grow from it. </a:t>
            </a:r>
          </a:p>
          <a:p>
            <a:r>
              <a:rPr lang="en-US" i="1" dirty="0" smtClean="0"/>
              <a:t>part</a:t>
            </a:r>
          </a:p>
          <a:p>
            <a:pPr lvl="1"/>
            <a:r>
              <a:rPr lang="en-US" i="1" dirty="0" smtClean="0"/>
              <a:t>Hint: it’s the part you eat.  </a:t>
            </a:r>
          </a:p>
          <a:p>
            <a:endParaRPr lang="en-US" i="1" dirty="0" smtClean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Nonfiction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 l="21111" t="27556" r="52222" b="15555"/>
          <a:stretch>
            <a:fillRect/>
          </a:stretch>
        </p:blipFill>
        <p:spPr bwMode="auto">
          <a:xfrm>
            <a:off x="1828800" y="3733800"/>
            <a:ext cx="2209800" cy="294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3" cstate="print"/>
          <a:srcRect l="21111" t="27556" r="52222" b="16444"/>
          <a:stretch>
            <a:fillRect/>
          </a:stretch>
        </p:blipFill>
        <p:spPr bwMode="auto">
          <a:xfrm>
            <a:off x="6705600" y="3629025"/>
            <a:ext cx="2286000" cy="3000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4" cstate="print"/>
          <a:srcRect l="41806" t="21333" r="25000" b="7556"/>
          <a:stretch>
            <a:fillRect/>
          </a:stretch>
        </p:blipFill>
        <p:spPr bwMode="auto">
          <a:xfrm>
            <a:off x="4191000" y="304800"/>
            <a:ext cx="2276475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6"/>
          <p:cNvPicPr/>
          <p:nvPr/>
        </p:nvPicPr>
        <p:blipFill>
          <a:blip r:embed="rId5" cstate="print"/>
          <a:srcRect l="41562" t="21167" r="24792" b="7333"/>
          <a:stretch>
            <a:fillRect/>
          </a:stretch>
        </p:blipFill>
        <p:spPr bwMode="auto">
          <a:xfrm>
            <a:off x="4191000" y="3657600"/>
            <a:ext cx="2316396" cy="307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/>
        </p:nvPicPr>
        <p:blipFill>
          <a:blip r:embed="rId6" cstate="print"/>
          <a:srcRect l="42084" t="21000" r="24687" b="7500"/>
          <a:stretch>
            <a:fillRect/>
          </a:stretch>
        </p:blipFill>
        <p:spPr bwMode="auto">
          <a:xfrm>
            <a:off x="6686550" y="304800"/>
            <a:ext cx="2305050" cy="30998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fruit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Title: A fruit is a suitcase for seeds</a:t>
            </a:r>
            <a:endParaRPr lang="en-US" dirty="0"/>
          </a:p>
        </p:txBody>
      </p:sp>
      <p:pic>
        <p:nvPicPr>
          <p:cNvPr id="16386" name="Picture 2" descr="http://images.yourdictionary.com/images/definitions/lg/frui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4800" y="2590800"/>
            <a:ext cx="3590925" cy="2381250"/>
          </a:xfrm>
          <a:prstGeom prst="rect">
            <a:avLst/>
          </a:prstGeom>
          <a:noFill/>
        </p:spPr>
      </p:pic>
      <p:pic>
        <p:nvPicPr>
          <p:cNvPr id="16388" name="Picture 4" descr="http://www.google.com/url?source=imglanding&amp;ct=img&amp;q=http://www.sweatlikeapig.com/wp-content/uploads/2012/05/fruit.jpg&amp;sa=X&amp;ei=S-_IUMKdBYjQ9ASbqIGYCg&amp;ved=0CA4Q8wc&amp;usg=AFQjCNFdHWC3o4kAXaUs0bnpoM-QZ1OK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43375" y="3429000"/>
            <a:ext cx="4695825" cy="3190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suitcase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746592"/>
          </a:xfrm>
        </p:spPr>
        <p:txBody>
          <a:bodyPr>
            <a:normAutofit/>
          </a:bodyPr>
          <a:lstStyle/>
          <a:p>
            <a:r>
              <a:rPr lang="en-US" dirty="0" smtClean="0"/>
              <a:t>Title: A fruit is a suitcase for seeds</a:t>
            </a:r>
            <a:endParaRPr lang="en-US" dirty="0"/>
          </a:p>
        </p:txBody>
      </p:sp>
      <p:pic>
        <p:nvPicPr>
          <p:cNvPr id="15362" name="Picture 2" descr="http://t3.gstatic.com/images?q=tbn:ANd9GcTl_qF9QHTHOf-IfXpVxz09X1uR5QLffO30bdmnhj1XblqZCc47Mw:www.karenmaezenmiller.com/wp-content/uploads/suitc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3429000"/>
            <a:ext cx="2181225" cy="2105026"/>
          </a:xfrm>
          <a:prstGeom prst="rect">
            <a:avLst/>
          </a:prstGeom>
          <a:noFill/>
        </p:spPr>
      </p:pic>
      <p:pic>
        <p:nvPicPr>
          <p:cNvPr id="15364" name="Picture 4" descr="http://t1.gstatic.com/images?q=tbn:ANd9GcRfM_v_vP1EDB8QgaFDH985_LweUc1KrELowF2YpWKEqa59cfvY:www.colourbox.com/preview/2044139-14107-traveled-vintage-suitcase-with-travel-stick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429000"/>
            <a:ext cx="2124075" cy="2152650"/>
          </a:xfrm>
          <a:prstGeom prst="rect">
            <a:avLst/>
          </a:prstGeom>
          <a:noFill/>
        </p:spPr>
      </p:pic>
      <p:pic>
        <p:nvPicPr>
          <p:cNvPr id="15366" name="Picture 6" descr="http://t3.gstatic.com/images?q=tbn:ANd9GcS1gVIw9BkZldCGorKjePk1ghadphV9J2fs0fxRmkNVenJYXabkIQ:common1.csnimages.com/lf/49/hash/568/4251658/1/Samsonite-LIFT-25-Expandable-Spinner-Suitcas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43600" y="3505200"/>
            <a:ext cx="2143125" cy="2143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put a seed in the ground and water it, a new plant will grow from it. </a:t>
            </a:r>
            <a:endParaRPr lang="en-US" dirty="0"/>
          </a:p>
        </p:txBody>
      </p:sp>
      <p:pic>
        <p:nvPicPr>
          <p:cNvPr id="14338" name="Picture 2" descr="http://t0.gstatic.com/images?q=tbn:ANd9GcRozVJQ8qw5bi2LSLqlzp0iM1gjZ9SnzRlxx6FXIJe7laFtsSEvtQ:d1kg9jbrq423rq.cloudfront.net/sites/default/files/media/83_roasted_pumpkin_seeds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3048000"/>
            <a:ext cx="3581400" cy="2252613"/>
          </a:xfrm>
          <a:prstGeom prst="rect">
            <a:avLst/>
          </a:prstGeom>
          <a:noFill/>
        </p:spPr>
      </p:pic>
      <p:pic>
        <p:nvPicPr>
          <p:cNvPr id="14340" name="Picture 4" descr="http://t2.gstatic.com/images?q=tbn:ANd9GcQklkrZXrjEiVpKpR9KINANd_2eYdGridw8ucY-LzcoQHXFao2c:www.thefoodenquirer.com/wp-content/uploads/2010/11/cutapp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24200" y="4419600"/>
            <a:ext cx="2524125" cy="1809751"/>
          </a:xfrm>
          <a:prstGeom prst="rect">
            <a:avLst/>
          </a:prstGeom>
          <a:noFill/>
        </p:spPr>
      </p:pic>
      <p:pic>
        <p:nvPicPr>
          <p:cNvPr id="14342" name="Picture 6" descr="http://t0.gstatic.com/images?q=tbn:ANd9GcR3mKTYxKg_4pifq9K6peoVCRWYy6qoI1MI_Po-4-9OWGnkrk0PLw:cdn0.sbnation.com/imported_assets/673802/garden-plant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3200400"/>
            <a:ext cx="2209800" cy="22903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ground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When you put a seed in the ground and water it, a new plant will grow from it. </a:t>
            </a:r>
          </a:p>
          <a:p>
            <a:endParaRPr lang="en-US" dirty="0"/>
          </a:p>
        </p:txBody>
      </p:sp>
      <p:pic>
        <p:nvPicPr>
          <p:cNvPr id="13314" name="Picture 2" descr="http://t0.gstatic.com/images?q=tbn:ANd9GcQimULCdvz7NL2uCWEGvK-AgrlmDEorOgTVPIZvtpqtuvUZoLs1JA:bloggingpainters.com/wp-content/uploads/2012/12/How-To-Prepare-Your-Business-For-Next-Seas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895600"/>
            <a:ext cx="2895600" cy="2895601"/>
          </a:xfrm>
          <a:prstGeom prst="rect">
            <a:avLst/>
          </a:prstGeom>
          <a:noFill/>
        </p:spPr>
      </p:pic>
      <p:pic>
        <p:nvPicPr>
          <p:cNvPr id="13316" name="Picture 4" descr="http://t2.gstatic.com/images?q=tbn:ANd9GcRtdZMc_ujHiH7MsPAtDad_5qwDYJUR4ovTSYpsFnL2Kn9iKm2bDQ:www.sustland.umn.edu/implement/images/planting_seeds_6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4114800"/>
            <a:ext cx="3778145" cy="2505076"/>
          </a:xfrm>
          <a:prstGeom prst="rect">
            <a:avLst/>
          </a:prstGeom>
          <a:noFill/>
        </p:spPr>
      </p:pic>
      <p:pic>
        <p:nvPicPr>
          <p:cNvPr id="13318" name="Picture 6" descr="http://t2.gstatic.com/images?q=tbn:ANd9GcSOybXIafBiROppPmPtKhVyICu_ZwwRss6nh78KKJpHeqead56IJw:2.bp.blogspot.com/-w_qf-4HgYJE/T1N_SQeLQmI/AAAAAAAAAGU/6YJuAC_DDBY/s1600/planting-seeds-20524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248400" y="3048000"/>
            <a:ext cx="2486025" cy="18383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seedling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First, a seedling peeks out of the dirt.  Then it grows into a plant.  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25000" t="42667" r="53889" b="20889"/>
          <a:stretch>
            <a:fillRect/>
          </a:stretch>
        </p:blipFill>
        <p:spPr bwMode="auto">
          <a:xfrm>
            <a:off x="76200" y="3657600"/>
            <a:ext cx="2895600" cy="312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://t3.gstatic.com/images?q=tbn:ANd9GcQIKtZ-DYDVj8D6jctM44TAZ3M42qyxDrCC4T3ZkuIWbBoU2fr6:judyreeveswriter.com/wp-content/uploads/2011/01/sprout-300x27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95600" y="4267200"/>
            <a:ext cx="2219325" cy="2057401"/>
          </a:xfrm>
          <a:prstGeom prst="rect">
            <a:avLst/>
          </a:prstGeom>
          <a:noFill/>
        </p:spPr>
      </p:pic>
      <p:pic>
        <p:nvPicPr>
          <p:cNvPr id="12292" name="Picture 4" descr="http://www.sloatgardens.com/images/kidandplant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3962400"/>
            <a:ext cx="3996576" cy="26098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places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Seeds often travel to faraway places.  </a:t>
            </a:r>
            <a:endParaRPr lang="en-US" dirty="0"/>
          </a:p>
        </p:txBody>
      </p:sp>
      <p:pic>
        <p:nvPicPr>
          <p:cNvPr id="11266" name="Picture 2" descr="http://th07.deviantart.net/fs51/PRE/f/2009/308/6/c/far_away_places_by_Eves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" y="2667000"/>
            <a:ext cx="3276600" cy="1842533"/>
          </a:xfrm>
          <a:prstGeom prst="rect">
            <a:avLst/>
          </a:prstGeom>
          <a:noFill/>
        </p:spPr>
      </p:pic>
      <p:pic>
        <p:nvPicPr>
          <p:cNvPr id="11268" name="Picture 4" descr="http://t3.gstatic.com/images?q=tbn:ANd9GcTpRRFZcJ7a44BU7h-cMj84ur7hNHmDOU9adpz4ilSl2kBP17PY:www.stmarys-ca.edu/sites/default/files/styles/smc_large/public/CB_fam5879_4c_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657600" y="2667000"/>
            <a:ext cx="2514600" cy="1819275"/>
          </a:xfrm>
          <a:prstGeom prst="rect">
            <a:avLst/>
          </a:prstGeom>
          <a:noFill/>
        </p:spPr>
      </p:pic>
      <p:pic>
        <p:nvPicPr>
          <p:cNvPr id="11270" name="Picture 6" descr="http://t2.gstatic.com/images?q=tbn:ANd9GcS6G-10oZBYPbucLU7VnhQNPFRErSvLgSDbbNgDHcZzugIZvsbV:farm1.static.flickr.com/21/31115919_b25e97e24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0" y="4876800"/>
            <a:ext cx="2752725" cy="1657350"/>
          </a:xfrm>
          <a:prstGeom prst="rect">
            <a:avLst/>
          </a:prstGeom>
          <a:noFill/>
        </p:spPr>
      </p:pic>
      <p:pic>
        <p:nvPicPr>
          <p:cNvPr id="11272" name="Picture 8" descr="http://t2.gstatic.com/images?q=tbn:ANd9GcRFOC_9sl7uWEAU6rgoARFFrVKxUxbL5VBd79f9qvNaGCzZOyRA:api.ning.com/files/e*QiRsjv-t9NAn272IEKlIw*-VIqiECFEvWIHqpXASFRFOGdAUSIe4Srm**eMDNuyYOUxvMfi*pJBbhc3ruuww-xWnVMRJkq/3258897502_3cb21d0763_o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24600" y="2752724"/>
            <a:ext cx="2619375" cy="1743076"/>
          </a:xfrm>
          <a:prstGeom prst="rect">
            <a:avLst/>
          </a:prstGeom>
          <a:noFill/>
        </p:spPr>
      </p:pic>
      <p:pic>
        <p:nvPicPr>
          <p:cNvPr id="11274" name="Picture 10" descr="http://t2.gstatic.com/images?q=tbn:ANd9GcR5FN_sNJkqGELbWQnXmC0G_xcJtwI-XuOhaWbSXWGZ40MvUuJXkg:farm6.static.flickr.com/5091/5492152853_be8406d1b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29000" y="4800600"/>
            <a:ext cx="2466975" cy="1847851"/>
          </a:xfrm>
          <a:prstGeom prst="rect">
            <a:avLst/>
          </a:prstGeom>
          <a:noFill/>
        </p:spPr>
      </p:pic>
      <p:pic>
        <p:nvPicPr>
          <p:cNvPr id="11278" name="Picture 14" descr="http://t1.gstatic.com/images?q=tbn:ANd9GcQQ0mC6pEyFMO-TAOVu-AqkfBB2QJM-5o0cDqzhEiJteRvu7Jks:cdn.lightgalleries.net/4bd5ec0f44d0a/images/Angkor_Wat_Cambodia048-2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57200" y="4800600"/>
            <a:ext cx="2590800" cy="17621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crowded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If seeds did not travel, too many plants would grow in one place.  It would be very crowded!</a:t>
            </a:r>
            <a:endParaRPr lang="en-US" dirty="0"/>
          </a:p>
        </p:txBody>
      </p:sp>
      <p:pic>
        <p:nvPicPr>
          <p:cNvPr id="10242" name="Picture 2" descr="http://i.telegraph.co.uk/multimedia/archive/00796/crowded-britain_796405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" y="3429000"/>
            <a:ext cx="4381500" cy="2743201"/>
          </a:xfrm>
          <a:prstGeom prst="rect">
            <a:avLst/>
          </a:prstGeom>
          <a:noFill/>
        </p:spPr>
      </p:pic>
      <p:pic>
        <p:nvPicPr>
          <p:cNvPr id="10244" name="Picture 4" descr="http://enpundit.com/wp-content/uploads/2012/10/Crowded-Swimming-Pool-Tokyo-5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19600" y="3657600"/>
            <a:ext cx="4572000" cy="2987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248</TotalTime>
  <Words>263</Words>
  <Application>Microsoft Office PowerPoint</Application>
  <PresentationFormat>On-screen Show (4:3)</PresentationFormat>
  <Paragraphs>37</Paragraphs>
  <Slides>16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17" baseType="lpstr">
      <vt:lpstr>Verve</vt:lpstr>
      <vt:lpstr>A Fruit is a Suitcase  for Seeds</vt:lpstr>
      <vt:lpstr>Nonfiction</vt:lpstr>
      <vt:lpstr>fruit</vt:lpstr>
      <vt:lpstr>suitcase</vt:lpstr>
      <vt:lpstr>seed</vt:lpstr>
      <vt:lpstr>ground</vt:lpstr>
      <vt:lpstr>seedling</vt:lpstr>
      <vt:lpstr>places</vt:lpstr>
      <vt:lpstr>crowded</vt:lpstr>
      <vt:lpstr>beautiful</vt:lpstr>
      <vt:lpstr>animals</vt:lpstr>
      <vt:lpstr>pit (one large seed)</vt:lpstr>
      <vt:lpstr>small seeds</vt:lpstr>
      <vt:lpstr>tiny</vt:lpstr>
      <vt:lpstr>ear of corn</vt:lpstr>
      <vt:lpstr>Sight Words </vt:lpstr>
    </vt:vector>
  </TitlesOfParts>
  <Company>Oklahoma City Public Schools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Smile, Mike!</dc:title>
  <dc:creator>jlbuckmaster</dc:creator>
  <cp:lastModifiedBy>jlbuckmaster</cp:lastModifiedBy>
  <cp:revision>48</cp:revision>
  <dcterms:created xsi:type="dcterms:W3CDTF">2012-12-06T19:34:33Z</dcterms:created>
  <dcterms:modified xsi:type="dcterms:W3CDTF">2012-12-12T21:52:51Z</dcterms:modified>
</cp:coreProperties>
</file>